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59" r:id="rId4"/>
    <p:sldId id="263" r:id="rId5"/>
    <p:sldId id="260" r:id="rId6"/>
    <p:sldId id="275" r:id="rId7"/>
    <p:sldId id="276" r:id="rId8"/>
    <p:sldId id="289" r:id="rId9"/>
    <p:sldId id="290" r:id="rId10"/>
    <p:sldId id="291" r:id="rId11"/>
    <p:sldId id="292" r:id="rId12"/>
    <p:sldId id="293" r:id="rId13"/>
    <p:sldId id="295" r:id="rId14"/>
    <p:sldId id="294" r:id="rId15"/>
    <p:sldId id="296" r:id="rId16"/>
    <p:sldId id="297" r:id="rId17"/>
    <p:sldId id="298" r:id="rId18"/>
    <p:sldId id="264" r:id="rId19"/>
    <p:sldId id="273" r:id="rId20"/>
    <p:sldId id="265" r:id="rId21"/>
    <p:sldId id="274" r:id="rId22"/>
    <p:sldId id="266" r:id="rId23"/>
    <p:sldId id="277" r:id="rId24"/>
    <p:sldId id="268" r:id="rId25"/>
    <p:sldId id="269" r:id="rId26"/>
    <p:sldId id="267" r:id="rId27"/>
    <p:sldId id="278" r:id="rId28"/>
    <p:sldId id="279" r:id="rId29"/>
    <p:sldId id="283" r:id="rId30"/>
    <p:sldId id="284" r:id="rId31"/>
    <p:sldId id="285" r:id="rId32"/>
    <p:sldId id="286" r:id="rId33"/>
    <p:sldId id="287" r:id="rId34"/>
    <p:sldId id="288" r:id="rId35"/>
    <p:sldId id="282" r:id="rId36"/>
    <p:sldId id="280" r:id="rId37"/>
    <p:sldId id="281" r:id="rId38"/>
    <p:sldId id="25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3C5F"/>
    <a:srgbClr val="C23043"/>
    <a:srgbClr val="601720"/>
    <a:srgbClr val="FF9E95"/>
    <a:srgbClr val="FF8C7F"/>
    <a:srgbClr val="FF8C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28"/>
    <p:restoredTop sz="94618"/>
  </p:normalViewPr>
  <p:slideViewPr>
    <p:cSldViewPr snapToGrid="0" snapToObjects="1">
      <p:cViewPr varScale="1">
        <p:scale>
          <a:sx n="166" d="100"/>
          <a:sy n="166" d="100"/>
        </p:scale>
        <p:origin x="216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512B6-5AE2-1F48-8EEC-AAD53115ED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 baseline="0">
                <a:solidFill>
                  <a:srgbClr val="183C5F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D80C49-6724-5B47-B4E6-1A58102AD1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aseline="0"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801C45-715D-184A-8BB6-522C9BFEF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722FC-2036-374F-96F9-12B8154464FB}" type="datetimeFigureOut">
              <a:rPr lang="en-US" smtClean="0"/>
              <a:t>10/7/20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90214C-C823-674D-8A0B-CA8611258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008E65-3575-8244-87CC-0A4094D4D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C7410-5F2F-394A-9A4F-451AA7A90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312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1F18D-4F5B-694D-84CB-791CF7F8D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028FB9-CA4E-BC4E-9508-EA43C3CF34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6D8437-A045-7A44-8E36-B68BA718C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722FC-2036-374F-96F9-12B8154464FB}" type="datetimeFigureOut">
              <a:rPr lang="en-US" smtClean="0"/>
              <a:t>10/7/20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C5456B-0DC8-9148-B9D6-114007708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E92F5-F185-644E-A219-2FBBF447A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C7410-5F2F-394A-9A4F-451AA7A90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39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58540C-6FC9-4B42-BE1F-E559F3A60B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E72613-0331-DD43-AC26-76458579C8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403843-1706-9448-983C-8E5622382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722FC-2036-374F-96F9-12B8154464FB}" type="datetimeFigureOut">
              <a:rPr lang="en-US" smtClean="0"/>
              <a:t>10/7/20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63F0E-E2D8-BA43-A849-E3284C68D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6ACC1-0512-C14A-891A-43B811B6C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C7410-5F2F-394A-9A4F-451AA7A90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022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90B5E-1883-1846-832A-9426A602C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accent1"/>
                </a:solidFill>
                <a:latin typeface="Times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A52E1-44A6-8349-9DAB-0EEAA3BB5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28FC08-95A0-F648-8552-812D66866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722FC-2036-374F-96F9-12B8154464FB}" type="datetimeFigureOut">
              <a:rPr lang="en-US" smtClean="0"/>
              <a:t>10/7/20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3ED60-018D-C64A-B337-B7C259704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2ACDDA-9EBC-B844-BDDF-F575B84C96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59273" y="6246308"/>
            <a:ext cx="3017982" cy="49313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A48D705-9253-8242-8587-07E97779E1A3}"/>
              </a:ext>
            </a:extLst>
          </p:cNvPr>
          <p:cNvSpPr/>
          <p:nvPr userDrawn="1"/>
        </p:nvSpPr>
        <p:spPr>
          <a:xfrm>
            <a:off x="-24938" y="-66502"/>
            <a:ext cx="490452" cy="6312810"/>
          </a:xfrm>
          <a:prstGeom prst="rect">
            <a:avLst/>
          </a:prstGeom>
          <a:solidFill>
            <a:srgbClr val="C23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78D797-13CA-EC4A-BCBD-DF22C07AB600}"/>
              </a:ext>
            </a:extLst>
          </p:cNvPr>
          <p:cNvSpPr/>
          <p:nvPr userDrawn="1"/>
        </p:nvSpPr>
        <p:spPr>
          <a:xfrm>
            <a:off x="-24938" y="6246307"/>
            <a:ext cx="490452" cy="648393"/>
          </a:xfrm>
          <a:prstGeom prst="rect">
            <a:avLst/>
          </a:prstGeom>
          <a:solidFill>
            <a:srgbClr val="183C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838FF0-F360-C44C-9967-EEF62A716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6625" y="6281536"/>
            <a:ext cx="450273" cy="68453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ctr"/>
            <a:fld id="{38EC7410-5F2F-394A-9A4F-451AA7A908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96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77FE8-43E7-A347-ABB2-37C6A7D81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63F112-62C7-AE41-ACC4-0E3BA08E6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56225-C8FB-9145-8078-080105F35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722FC-2036-374F-96F9-12B8154464FB}" type="datetimeFigureOut">
              <a:rPr lang="en-US" smtClean="0"/>
              <a:t>10/7/20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7EE2BE-E446-564F-A405-4462147F3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2E1648-9DA4-7747-AD58-4D3527B33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C7410-5F2F-394A-9A4F-451AA7A90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334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41684-D715-FC40-BEA2-5D7F3DA8A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7A4ACE-5941-BB42-927B-01B5BD2860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A15C33-5C29-8D49-8354-BB3EE7D899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3F845C-82CE-194A-BD88-9DA35CF8F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722FC-2036-374F-96F9-12B8154464FB}" type="datetimeFigureOut">
              <a:rPr lang="en-US" smtClean="0"/>
              <a:t>10/7/20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EEF19D-F9A6-3741-B4B4-575E2F258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982A4F-48D0-D74C-A297-0903C9C62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C7410-5F2F-394A-9A4F-451AA7A90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388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2B974-F39C-B04B-B484-BCBBC8834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DABA10-9161-524C-BFC1-D3C4B9955E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1426D1-BCAF-ED4C-A369-CCDF7ADA0F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BC088A-CBD6-554B-8193-C7E62C87FB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91EF92-AA9F-5A40-9AEB-35EE7AAF31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37FADA-B517-AF47-9EF3-2C3962B34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722FC-2036-374F-96F9-12B8154464FB}" type="datetimeFigureOut">
              <a:rPr lang="en-US" smtClean="0"/>
              <a:t>10/7/20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6189A5-2EB0-8441-8235-5218CA5C4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7B8D0D-316D-884C-8F30-17F1075A5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C7410-5F2F-394A-9A4F-451AA7A90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028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07B2C-EC8E-B94E-B3F6-E6CB86FFF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4C9C83-734C-8E4D-939C-B983E9A42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722FC-2036-374F-96F9-12B8154464FB}" type="datetimeFigureOut">
              <a:rPr lang="en-US" smtClean="0"/>
              <a:t>10/7/20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67CF34-D5F5-1E43-B6D6-9E8FE42FE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3A3100-B419-774C-91C1-05432C174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C7410-5F2F-394A-9A4F-451AA7A90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246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DBA61A-551D-0A47-85F6-2308D9997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722FC-2036-374F-96F9-12B8154464FB}" type="datetimeFigureOut">
              <a:rPr lang="en-US" smtClean="0"/>
              <a:t>10/7/20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C74C83-2713-A04D-828D-ED81A23A7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F669AC-82DD-A944-943A-C615B497B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C7410-5F2F-394A-9A4F-451AA7A90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862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15C65-C672-5B42-BD65-9EF760C6C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E706C-96F2-9A49-8058-954648AA1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C1ADC4-0978-8246-AB16-93CA6B383B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B0813C-6D76-A942-84E9-B56B8DB7A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722FC-2036-374F-96F9-12B8154464FB}" type="datetimeFigureOut">
              <a:rPr lang="en-US" smtClean="0"/>
              <a:t>10/7/20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E0FDD4-1153-CB44-AF22-276B0AE7F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C2EDCE-31AA-2647-9404-92C980B90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C7410-5F2F-394A-9A4F-451AA7A90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421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50410-01AA-CC47-ABB5-8E68DDBA7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3A08EE-26A2-E549-9E0D-FD366275AD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24D02D-02A2-7A49-AFB6-B4D1D61C57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EAD9E3-249D-BA48-9E5E-12FE3335B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722FC-2036-374F-96F9-12B8154464FB}" type="datetimeFigureOut">
              <a:rPr lang="en-US" smtClean="0"/>
              <a:t>10/7/20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D6C4F2-BE68-224E-9C9A-BA05B5E13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D23D15-5B5D-BC42-91F4-485F2F4B4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C7410-5F2F-394A-9A4F-451AA7A90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922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227BA2-C15C-144B-883D-A8C4DD841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F11529-41D9-D34C-9EC4-906B175BF7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9A7E2-BC0F-354B-9C42-B470C7AE47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722FC-2036-374F-96F9-12B8154464FB}" type="datetimeFigureOut">
              <a:rPr lang="en-US" smtClean="0"/>
              <a:t>10/7/20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CC475D-EC4E-1445-A403-26EB06FCF0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A415D7-C289-E642-82CA-25DB25B964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C7410-5F2F-394A-9A4F-451AA7A90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915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accent1"/>
          </a:solidFill>
          <a:latin typeface="Times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20.png"/><Relationship Id="rId4" Type="http://schemas.openxmlformats.org/officeDocument/2006/relationships/image" Target="../media/image1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C9EAF"/>
            </a:gs>
            <a:gs pos="23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ACE79BB-6B3D-8144-8CF8-4FA662CF37DA}"/>
              </a:ext>
            </a:extLst>
          </p:cNvPr>
          <p:cNvSpPr/>
          <p:nvPr/>
        </p:nvSpPr>
        <p:spPr>
          <a:xfrm>
            <a:off x="-48032" y="-1"/>
            <a:ext cx="12258504" cy="2466753"/>
          </a:xfrm>
          <a:prstGeom prst="rect">
            <a:avLst/>
          </a:prstGeom>
          <a:gradFill>
            <a:gsLst>
              <a:gs pos="0">
                <a:srgbClr val="183C5F"/>
              </a:gs>
              <a:gs pos="100000">
                <a:srgbClr val="183C5F">
                  <a:lumMod val="70000"/>
                  <a:lumOff val="30000"/>
                </a:srgb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727168-6A80-6640-B512-26E374BB900D}"/>
              </a:ext>
            </a:extLst>
          </p:cNvPr>
          <p:cNvSpPr/>
          <p:nvPr/>
        </p:nvSpPr>
        <p:spPr>
          <a:xfrm>
            <a:off x="-48032" y="4391249"/>
            <a:ext cx="12258504" cy="2466751"/>
          </a:xfrm>
          <a:prstGeom prst="rect">
            <a:avLst/>
          </a:prstGeom>
          <a:gradFill>
            <a:gsLst>
              <a:gs pos="0">
                <a:srgbClr val="183C5F"/>
              </a:gs>
              <a:gs pos="100000">
                <a:srgbClr val="183C5F">
                  <a:lumMod val="70000"/>
                  <a:lumOff val="30000"/>
                </a:srgbClr>
              </a:gs>
            </a:gsLst>
            <a:lin ang="16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E4A185-7CF9-224D-9CD1-1AC88EB5A1A6}"/>
              </a:ext>
            </a:extLst>
          </p:cNvPr>
          <p:cNvSpPr/>
          <p:nvPr/>
        </p:nvSpPr>
        <p:spPr>
          <a:xfrm>
            <a:off x="7533081" y="6247038"/>
            <a:ext cx="4369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i="1" dirty="0">
                <a:solidFill>
                  <a:schemeClr val="bg1"/>
                </a:solidFill>
                <a:latin typeface="Times" pitchFamily="2" charset="0"/>
              </a:rPr>
              <a:t>Hispanic Woman Owned Business Enterprise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43294E-6E21-CC4A-99A6-92A861A68BD0}"/>
              </a:ext>
            </a:extLst>
          </p:cNvPr>
          <p:cNvGrpSpPr/>
          <p:nvPr/>
        </p:nvGrpSpPr>
        <p:grpSpPr>
          <a:xfrm>
            <a:off x="-48032" y="2152072"/>
            <a:ext cx="12258504" cy="2553855"/>
            <a:chOff x="-48032" y="2152072"/>
            <a:chExt cx="12258504" cy="255385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6CB1152-0633-3D45-9E29-AF3EE9F42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8032" y="2152072"/>
              <a:ext cx="12258504" cy="2553855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B8FB8DC-9D22-2249-8DB1-66E2A2705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512" b="22426"/>
            <a:stretch/>
          </p:blipFill>
          <p:spPr>
            <a:xfrm>
              <a:off x="-35420" y="2473057"/>
              <a:ext cx="4626339" cy="15376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5395752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04699-6DF3-A64F-86F0-1D57DB6FC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Updated Client List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D5C7D5-6449-184F-98DA-885355D786B1}"/>
              </a:ext>
            </a:extLst>
          </p:cNvPr>
          <p:cNvSpPr/>
          <p:nvPr/>
        </p:nvSpPr>
        <p:spPr>
          <a:xfrm>
            <a:off x="838200" y="1363298"/>
            <a:ext cx="11353800" cy="45719"/>
          </a:xfrm>
          <a:prstGeom prst="rect">
            <a:avLst/>
          </a:prstGeom>
          <a:solidFill>
            <a:srgbClr val="C23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5A2EFB-CB03-0742-ACD6-A1988F326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4888" y="230188"/>
            <a:ext cx="1588008" cy="113311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642E46-3824-194E-8050-729D7904256B}"/>
              </a:ext>
            </a:extLst>
          </p:cNvPr>
          <p:cNvSpPr txBox="1">
            <a:spLocks/>
          </p:cNvSpPr>
          <p:nvPr/>
        </p:nvSpPr>
        <p:spPr>
          <a:xfrm>
            <a:off x="838202" y="2074863"/>
            <a:ext cx="4276240" cy="4102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200"/>
              </a:spcBef>
              <a:buNone/>
            </a:pPr>
            <a:r>
              <a:rPr lang="en-US" b="1" dirty="0">
                <a:solidFill>
                  <a:srgbClr val="C23043"/>
                </a:solidFill>
              </a:rPr>
              <a:t>Tufts Medical Center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sz="2400" b="1" dirty="0">
                <a:solidFill>
                  <a:srgbClr val="183C5F"/>
                </a:solidFill>
              </a:rPr>
              <a:t>Manage multiple ADA related projects in multiple buildings 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(Project on hold due to COVID-19)</a:t>
            </a:r>
          </a:p>
          <a:p>
            <a:pPr marL="0" indent="0">
              <a:spcBef>
                <a:spcPts val="2200"/>
              </a:spcBef>
              <a:buNone/>
            </a:pPr>
            <a:endParaRPr lang="en-US" sz="2400" b="1" dirty="0">
              <a:solidFill>
                <a:srgbClr val="183C5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B2FB6F-4E12-684C-8B65-560E17F6058D}"/>
              </a:ext>
            </a:extLst>
          </p:cNvPr>
          <p:cNvSpPr/>
          <p:nvPr/>
        </p:nvSpPr>
        <p:spPr>
          <a:xfrm>
            <a:off x="11467252" y="1409014"/>
            <a:ext cx="724747" cy="43635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3D8B4A-EF25-D14B-B5DD-C24FE9767E61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6294" y="1409014"/>
            <a:ext cx="5820957" cy="4363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2632536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04699-6DF3-A64F-86F0-1D57DB6FC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Updated Client List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D5C7D5-6449-184F-98DA-885355D786B1}"/>
              </a:ext>
            </a:extLst>
          </p:cNvPr>
          <p:cNvSpPr/>
          <p:nvPr/>
        </p:nvSpPr>
        <p:spPr>
          <a:xfrm>
            <a:off x="838200" y="1363298"/>
            <a:ext cx="11353800" cy="45719"/>
          </a:xfrm>
          <a:prstGeom prst="rect">
            <a:avLst/>
          </a:prstGeom>
          <a:solidFill>
            <a:srgbClr val="C23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5A2EFB-CB03-0742-ACD6-A1988F326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4888" y="230188"/>
            <a:ext cx="1588008" cy="113311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642E46-3824-194E-8050-729D7904256B}"/>
              </a:ext>
            </a:extLst>
          </p:cNvPr>
          <p:cNvSpPr txBox="1">
            <a:spLocks/>
          </p:cNvSpPr>
          <p:nvPr/>
        </p:nvSpPr>
        <p:spPr>
          <a:xfrm>
            <a:off x="838202" y="2074863"/>
            <a:ext cx="4276240" cy="4102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200"/>
              </a:spcBef>
              <a:buNone/>
            </a:pPr>
            <a:r>
              <a:rPr lang="en-US" b="1" dirty="0">
                <a:solidFill>
                  <a:srgbClr val="C23043"/>
                </a:solidFill>
              </a:rPr>
              <a:t>Massachusetts Institute of Technology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sz="2400" b="1" dirty="0">
                <a:solidFill>
                  <a:srgbClr val="183C5F"/>
                </a:solidFill>
              </a:rPr>
              <a:t>Manage upgrade of life safety systems in 35 independent houses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(Project on hold due to COVID-19)</a:t>
            </a:r>
          </a:p>
          <a:p>
            <a:pPr marL="0" indent="0">
              <a:spcBef>
                <a:spcPts val="2200"/>
              </a:spcBef>
              <a:buNone/>
            </a:pPr>
            <a:endParaRPr lang="en-US" sz="2400" b="1" dirty="0">
              <a:solidFill>
                <a:srgbClr val="183C5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B2FB6F-4E12-684C-8B65-560E17F6058D}"/>
              </a:ext>
            </a:extLst>
          </p:cNvPr>
          <p:cNvSpPr/>
          <p:nvPr/>
        </p:nvSpPr>
        <p:spPr>
          <a:xfrm>
            <a:off x="11467252" y="1409014"/>
            <a:ext cx="724747" cy="43635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2E08AA-6043-6641-AE39-3E55125021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9"/>
          <a:stretch/>
        </p:blipFill>
        <p:spPr bwMode="auto">
          <a:xfrm>
            <a:off x="5549154" y="1407593"/>
            <a:ext cx="5918096" cy="436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952011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04699-6DF3-A64F-86F0-1D57DB6FC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Updated Client List </a:t>
            </a:r>
            <a:r>
              <a:rPr lang="en-US" sz="2800" i="1" dirty="0">
                <a:solidFill>
                  <a:schemeClr val="bg2">
                    <a:lumMod val="50000"/>
                  </a:schemeClr>
                </a:solidFill>
              </a:rPr>
              <a:t>(Last three years) 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D5C7D5-6449-184F-98DA-885355D786B1}"/>
              </a:ext>
            </a:extLst>
          </p:cNvPr>
          <p:cNvSpPr/>
          <p:nvPr/>
        </p:nvSpPr>
        <p:spPr>
          <a:xfrm>
            <a:off x="838200" y="1363298"/>
            <a:ext cx="11353800" cy="45719"/>
          </a:xfrm>
          <a:prstGeom prst="rect">
            <a:avLst/>
          </a:prstGeom>
          <a:solidFill>
            <a:srgbClr val="C23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5A2EFB-CB03-0742-ACD6-A1988F326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4888" y="230188"/>
            <a:ext cx="1588008" cy="113311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642E46-3824-194E-8050-729D7904256B}"/>
              </a:ext>
            </a:extLst>
          </p:cNvPr>
          <p:cNvSpPr txBox="1">
            <a:spLocks/>
          </p:cNvSpPr>
          <p:nvPr/>
        </p:nvSpPr>
        <p:spPr>
          <a:xfrm>
            <a:off x="838202" y="2074863"/>
            <a:ext cx="4276240" cy="4102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200"/>
              </a:spcBef>
              <a:buNone/>
            </a:pPr>
            <a:r>
              <a:rPr lang="en-US" b="1" dirty="0">
                <a:solidFill>
                  <a:srgbClr val="C23043"/>
                </a:solidFill>
              </a:rPr>
              <a:t>Private Investor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Project Monitoring Services, </a:t>
            </a:r>
            <a:br>
              <a:rPr lang="en-US" sz="20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Hub 25 Apartment Complex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sz="2400" b="1" dirty="0">
                <a:solidFill>
                  <a:srgbClr val="183C5F"/>
                </a:solidFill>
              </a:rPr>
              <a:t>Project value: </a:t>
            </a:r>
            <a:br>
              <a:rPr lang="en-US" sz="2400" b="1" dirty="0">
                <a:solidFill>
                  <a:srgbClr val="183C5F"/>
                </a:solidFill>
              </a:rPr>
            </a:b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$85 million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B2FB6F-4E12-684C-8B65-560E17F6058D}"/>
              </a:ext>
            </a:extLst>
          </p:cNvPr>
          <p:cNvSpPr/>
          <p:nvPr/>
        </p:nvSpPr>
        <p:spPr>
          <a:xfrm>
            <a:off x="11467252" y="1409016"/>
            <a:ext cx="724747" cy="43635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UB 25 | Dorchester Luxury Apartments | Elevated Realty">
            <a:extLst>
              <a:ext uri="{FF2B5EF4-FFF2-40B4-BE49-F238E27FC236}">
                <a16:creationId xmlns:a16="http://schemas.microsoft.com/office/drawing/2014/main" id="{E430D6D2-4BD7-4C4A-91E1-A42028E5E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211" y="1411850"/>
            <a:ext cx="5948040" cy="436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870878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04699-6DF3-A64F-86F0-1D57DB6FC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Updated Client List </a:t>
            </a:r>
            <a:r>
              <a:rPr lang="en-US" sz="2800" i="1" dirty="0">
                <a:solidFill>
                  <a:schemeClr val="bg2">
                    <a:lumMod val="50000"/>
                  </a:schemeClr>
                </a:solidFill>
              </a:rPr>
              <a:t>(Last three years) 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D5C7D5-6449-184F-98DA-885355D786B1}"/>
              </a:ext>
            </a:extLst>
          </p:cNvPr>
          <p:cNvSpPr/>
          <p:nvPr/>
        </p:nvSpPr>
        <p:spPr>
          <a:xfrm>
            <a:off x="838200" y="1363298"/>
            <a:ext cx="11353800" cy="45719"/>
          </a:xfrm>
          <a:prstGeom prst="rect">
            <a:avLst/>
          </a:prstGeom>
          <a:solidFill>
            <a:srgbClr val="C23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5A2EFB-CB03-0742-ACD6-A1988F326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4888" y="230188"/>
            <a:ext cx="1588008" cy="113311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642E46-3824-194E-8050-729D7904256B}"/>
              </a:ext>
            </a:extLst>
          </p:cNvPr>
          <p:cNvSpPr txBox="1">
            <a:spLocks/>
          </p:cNvSpPr>
          <p:nvPr/>
        </p:nvSpPr>
        <p:spPr>
          <a:xfrm>
            <a:off x="838202" y="2074863"/>
            <a:ext cx="4276240" cy="4102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200"/>
              </a:spcBef>
              <a:buNone/>
            </a:pPr>
            <a:r>
              <a:rPr lang="en-US" b="1" dirty="0">
                <a:solidFill>
                  <a:srgbClr val="C23043"/>
                </a:solidFill>
              </a:rPr>
              <a:t>Capstone </a:t>
            </a:r>
            <a:br>
              <a:rPr lang="en-US" b="1" dirty="0">
                <a:solidFill>
                  <a:srgbClr val="C23043"/>
                </a:solidFill>
              </a:rPr>
            </a:br>
            <a:r>
              <a:rPr lang="en-US" b="1" dirty="0">
                <a:solidFill>
                  <a:srgbClr val="C23043"/>
                </a:solidFill>
              </a:rPr>
              <a:t>Development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On-site Construction Manager, </a:t>
            </a:r>
            <a:br>
              <a:rPr lang="en-US" sz="20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new dormitory UMass Boston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sz="2400" b="1" dirty="0">
                <a:solidFill>
                  <a:srgbClr val="183C5F"/>
                </a:solidFill>
              </a:rPr>
              <a:t>Project value: </a:t>
            </a:r>
            <a:br>
              <a:rPr lang="en-US" sz="2400" b="1" dirty="0">
                <a:solidFill>
                  <a:srgbClr val="183C5F"/>
                </a:solidFill>
              </a:rPr>
            </a:b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$115 million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B2FB6F-4E12-684C-8B65-560E17F6058D}"/>
              </a:ext>
            </a:extLst>
          </p:cNvPr>
          <p:cNvSpPr/>
          <p:nvPr/>
        </p:nvSpPr>
        <p:spPr>
          <a:xfrm>
            <a:off x="11467252" y="1409016"/>
            <a:ext cx="724747" cy="43635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UMass Boston Residence Hall Wins National Student Housing Grand Award">
            <a:extLst>
              <a:ext uri="{FF2B5EF4-FFF2-40B4-BE49-F238E27FC236}">
                <a16:creationId xmlns:a16="http://schemas.microsoft.com/office/drawing/2014/main" id="{9E87E207-864F-214D-A4B7-BA672B012D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19"/>
          <a:stretch/>
        </p:blipFill>
        <p:spPr bwMode="auto">
          <a:xfrm>
            <a:off x="4784141" y="1409015"/>
            <a:ext cx="6683110" cy="436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422077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04699-6DF3-A64F-86F0-1D57DB6FC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Updated Client List </a:t>
            </a:r>
            <a:r>
              <a:rPr lang="en-US" sz="2800" i="1" dirty="0">
                <a:solidFill>
                  <a:schemeClr val="bg2">
                    <a:lumMod val="50000"/>
                  </a:schemeClr>
                </a:solidFill>
              </a:rPr>
              <a:t>(Last three years) 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D5C7D5-6449-184F-98DA-885355D786B1}"/>
              </a:ext>
            </a:extLst>
          </p:cNvPr>
          <p:cNvSpPr/>
          <p:nvPr/>
        </p:nvSpPr>
        <p:spPr>
          <a:xfrm>
            <a:off x="838200" y="1363298"/>
            <a:ext cx="11353800" cy="45719"/>
          </a:xfrm>
          <a:prstGeom prst="rect">
            <a:avLst/>
          </a:prstGeom>
          <a:solidFill>
            <a:srgbClr val="C23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5A2EFB-CB03-0742-ACD6-A1988F326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4888" y="230188"/>
            <a:ext cx="1588008" cy="113311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642E46-3824-194E-8050-729D7904256B}"/>
              </a:ext>
            </a:extLst>
          </p:cNvPr>
          <p:cNvSpPr txBox="1">
            <a:spLocks/>
          </p:cNvSpPr>
          <p:nvPr/>
        </p:nvSpPr>
        <p:spPr>
          <a:xfrm>
            <a:off x="838202" y="2074863"/>
            <a:ext cx="4276240" cy="4102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200"/>
              </a:spcBef>
              <a:buNone/>
            </a:pPr>
            <a:r>
              <a:rPr lang="en-US" b="1" dirty="0">
                <a:solidFill>
                  <a:srgbClr val="C23043"/>
                </a:solidFill>
              </a:rPr>
              <a:t>City of Providence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Program Manager for Capital Improvement Program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sz="2400" b="1" dirty="0">
                <a:solidFill>
                  <a:srgbClr val="183C5F"/>
                </a:solidFill>
              </a:rPr>
              <a:t>Project value: </a:t>
            </a:r>
            <a:br>
              <a:rPr lang="en-US" sz="2400" b="1" dirty="0">
                <a:solidFill>
                  <a:srgbClr val="183C5F"/>
                </a:solidFill>
              </a:rPr>
            </a:b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$78 million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B2FB6F-4E12-684C-8B65-560E17F6058D}"/>
              </a:ext>
            </a:extLst>
          </p:cNvPr>
          <p:cNvSpPr/>
          <p:nvPr/>
        </p:nvSpPr>
        <p:spPr>
          <a:xfrm>
            <a:off x="11467252" y="1409016"/>
            <a:ext cx="724747" cy="43635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Owners Representative Services for Rhode Island Capital Projects">
            <a:extLst>
              <a:ext uri="{FF2B5EF4-FFF2-40B4-BE49-F238E27FC236}">
                <a16:creationId xmlns:a16="http://schemas.microsoft.com/office/drawing/2014/main" id="{94BA828C-CCEE-4F4A-8B66-12A824AC36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"/>
          <a:stretch/>
        </p:blipFill>
        <p:spPr bwMode="auto">
          <a:xfrm>
            <a:off x="5664632" y="1409016"/>
            <a:ext cx="5802620" cy="43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086533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04699-6DF3-A64F-86F0-1D57DB6FC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Updated Client List </a:t>
            </a:r>
            <a:r>
              <a:rPr lang="en-US" sz="2800" i="1" dirty="0">
                <a:solidFill>
                  <a:schemeClr val="bg2">
                    <a:lumMod val="50000"/>
                  </a:schemeClr>
                </a:solidFill>
              </a:rPr>
              <a:t>(Last three years) 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D5C7D5-6449-184F-98DA-885355D786B1}"/>
              </a:ext>
            </a:extLst>
          </p:cNvPr>
          <p:cNvSpPr/>
          <p:nvPr/>
        </p:nvSpPr>
        <p:spPr>
          <a:xfrm>
            <a:off x="838200" y="1363298"/>
            <a:ext cx="11353800" cy="45719"/>
          </a:xfrm>
          <a:prstGeom prst="rect">
            <a:avLst/>
          </a:prstGeom>
          <a:solidFill>
            <a:srgbClr val="C23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5A2EFB-CB03-0742-ACD6-A1988F326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4888" y="230188"/>
            <a:ext cx="1588008" cy="113311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642E46-3824-194E-8050-729D7904256B}"/>
              </a:ext>
            </a:extLst>
          </p:cNvPr>
          <p:cNvSpPr txBox="1">
            <a:spLocks/>
          </p:cNvSpPr>
          <p:nvPr/>
        </p:nvSpPr>
        <p:spPr>
          <a:xfrm>
            <a:off x="838202" y="2074863"/>
            <a:ext cx="4276240" cy="4102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200"/>
              </a:spcBef>
              <a:buNone/>
            </a:pPr>
            <a:r>
              <a:rPr lang="en-US" b="1" dirty="0">
                <a:solidFill>
                  <a:srgbClr val="C23043"/>
                </a:solidFill>
              </a:rPr>
              <a:t>Northeastern University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Manage multiple small projects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sz="2400" b="1" dirty="0">
                <a:solidFill>
                  <a:srgbClr val="183C5F"/>
                </a:solidFill>
              </a:rPr>
              <a:t>Project values: </a:t>
            </a:r>
            <a:br>
              <a:rPr lang="en-US" sz="2400" b="1" dirty="0">
                <a:solidFill>
                  <a:srgbClr val="183C5F"/>
                </a:solidFill>
              </a:rPr>
            </a:b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$50,000 to $4.5 million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B2FB6F-4E12-684C-8B65-560E17F6058D}"/>
              </a:ext>
            </a:extLst>
          </p:cNvPr>
          <p:cNvSpPr/>
          <p:nvPr/>
        </p:nvSpPr>
        <p:spPr>
          <a:xfrm>
            <a:off x="11467252" y="1409016"/>
            <a:ext cx="724747" cy="43635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Northeastern University dismisses 11 students for violating social  distancing policies - CNN">
            <a:extLst>
              <a:ext uri="{FF2B5EF4-FFF2-40B4-BE49-F238E27FC236}">
                <a16:creationId xmlns:a16="http://schemas.microsoft.com/office/drawing/2014/main" id="{7DB404C2-D65E-0141-B0D4-1F5B05B8A9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9" r="7120"/>
          <a:stretch/>
        </p:blipFill>
        <p:spPr bwMode="auto">
          <a:xfrm>
            <a:off x="5227893" y="1409015"/>
            <a:ext cx="6239357" cy="43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174988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04699-6DF3-A64F-86F0-1D57DB6FC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Updated Client List </a:t>
            </a:r>
            <a:r>
              <a:rPr lang="en-US" sz="2800" i="1" dirty="0">
                <a:solidFill>
                  <a:schemeClr val="bg2">
                    <a:lumMod val="50000"/>
                  </a:schemeClr>
                </a:solidFill>
              </a:rPr>
              <a:t>(Last three years) 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D5C7D5-6449-184F-98DA-885355D786B1}"/>
              </a:ext>
            </a:extLst>
          </p:cNvPr>
          <p:cNvSpPr/>
          <p:nvPr/>
        </p:nvSpPr>
        <p:spPr>
          <a:xfrm>
            <a:off x="838200" y="1363298"/>
            <a:ext cx="11353800" cy="45719"/>
          </a:xfrm>
          <a:prstGeom prst="rect">
            <a:avLst/>
          </a:prstGeom>
          <a:solidFill>
            <a:srgbClr val="C23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5A2EFB-CB03-0742-ACD6-A1988F326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4888" y="230188"/>
            <a:ext cx="1588008" cy="113311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642E46-3824-194E-8050-729D7904256B}"/>
              </a:ext>
            </a:extLst>
          </p:cNvPr>
          <p:cNvSpPr txBox="1">
            <a:spLocks/>
          </p:cNvSpPr>
          <p:nvPr/>
        </p:nvSpPr>
        <p:spPr>
          <a:xfrm>
            <a:off x="838202" y="2074863"/>
            <a:ext cx="4276240" cy="4102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200"/>
              </a:spcBef>
              <a:buNone/>
            </a:pPr>
            <a:r>
              <a:rPr lang="en-US" b="1" dirty="0">
                <a:solidFill>
                  <a:srgbClr val="C23043"/>
                </a:solidFill>
              </a:rPr>
              <a:t>Bryant University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Manage multiple small projects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sz="2400" b="1" dirty="0">
                <a:solidFill>
                  <a:srgbClr val="183C5F"/>
                </a:solidFill>
              </a:rPr>
              <a:t>Project values: </a:t>
            </a:r>
            <a:br>
              <a:rPr lang="en-US" sz="2400" b="1" dirty="0">
                <a:solidFill>
                  <a:srgbClr val="183C5F"/>
                </a:solidFill>
              </a:rPr>
            </a:b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$300,000 to $1 million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B2FB6F-4E12-684C-8B65-560E17F6058D}"/>
              </a:ext>
            </a:extLst>
          </p:cNvPr>
          <p:cNvSpPr/>
          <p:nvPr/>
        </p:nvSpPr>
        <p:spPr>
          <a:xfrm>
            <a:off x="11467252" y="1409016"/>
            <a:ext cx="724747" cy="43635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Bryant University: Acceptance Rate, SAT/ACT Scores, GPA">
            <a:extLst>
              <a:ext uri="{FF2B5EF4-FFF2-40B4-BE49-F238E27FC236}">
                <a16:creationId xmlns:a16="http://schemas.microsoft.com/office/drawing/2014/main" id="{F98709B2-810B-6542-A3AA-0B9066FFE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131" y="1409015"/>
            <a:ext cx="5818119" cy="4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400331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04699-6DF3-A64F-86F0-1D57DB6FC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Updated Client List </a:t>
            </a:r>
            <a:r>
              <a:rPr lang="en-US" sz="2800" i="1" dirty="0">
                <a:solidFill>
                  <a:schemeClr val="bg2">
                    <a:lumMod val="50000"/>
                  </a:schemeClr>
                </a:solidFill>
              </a:rPr>
              <a:t>(Last three years) 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D5C7D5-6449-184F-98DA-885355D786B1}"/>
              </a:ext>
            </a:extLst>
          </p:cNvPr>
          <p:cNvSpPr/>
          <p:nvPr/>
        </p:nvSpPr>
        <p:spPr>
          <a:xfrm>
            <a:off x="838200" y="1363298"/>
            <a:ext cx="11353800" cy="45719"/>
          </a:xfrm>
          <a:prstGeom prst="rect">
            <a:avLst/>
          </a:prstGeom>
          <a:solidFill>
            <a:srgbClr val="C23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5A2EFB-CB03-0742-ACD6-A1988F326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4888" y="230188"/>
            <a:ext cx="1588008" cy="113311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642E46-3824-194E-8050-729D7904256B}"/>
              </a:ext>
            </a:extLst>
          </p:cNvPr>
          <p:cNvSpPr txBox="1">
            <a:spLocks/>
          </p:cNvSpPr>
          <p:nvPr/>
        </p:nvSpPr>
        <p:spPr>
          <a:xfrm>
            <a:off x="838202" y="2074863"/>
            <a:ext cx="2811649" cy="4102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200"/>
              </a:spcBef>
              <a:buNone/>
            </a:pPr>
            <a:r>
              <a:rPr lang="en-US" b="1" dirty="0">
                <a:solidFill>
                  <a:srgbClr val="C23043"/>
                </a:solidFill>
              </a:rPr>
              <a:t>GSA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Project Manager for new Land Port of Entry in Derby Line, VT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sz="2400" b="1" dirty="0">
                <a:solidFill>
                  <a:srgbClr val="183C5F"/>
                </a:solidFill>
              </a:rPr>
              <a:t>Project value: </a:t>
            </a:r>
            <a:br>
              <a:rPr lang="en-US" sz="2400" b="1" dirty="0">
                <a:solidFill>
                  <a:srgbClr val="183C5F"/>
                </a:solidFill>
              </a:rPr>
            </a:b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$26 million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B2FB6F-4E12-684C-8B65-560E17F6058D}"/>
              </a:ext>
            </a:extLst>
          </p:cNvPr>
          <p:cNvSpPr/>
          <p:nvPr/>
        </p:nvSpPr>
        <p:spPr>
          <a:xfrm>
            <a:off x="11467252" y="1409016"/>
            <a:ext cx="724747" cy="43635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62FFFA-FDB3-0341-AF65-30BFC15BB988}"/>
              </a:ext>
            </a:extLst>
          </p:cNvPr>
          <p:cNvPicPr/>
          <p:nvPr/>
        </p:nvPicPr>
        <p:blipFill rotWithShape="1">
          <a:blip r:embed="rId3"/>
          <a:srcRect l="49382" t="30994" r="225" b="16298"/>
          <a:stretch/>
        </p:blipFill>
        <p:spPr bwMode="auto">
          <a:xfrm>
            <a:off x="4042009" y="1409015"/>
            <a:ext cx="7425242" cy="4363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90162052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64F542-8127-F74B-90C2-90614AC0BA3A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rgbClr val="8C9EAF"/>
              </a:gs>
              <a:gs pos="100000">
                <a:schemeClr val="bg1"/>
              </a:gs>
            </a:gsLst>
            <a:lin ang="16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6108FF-70A7-9F4D-8002-D71D4A11E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0205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183C5F"/>
                </a:solidFill>
                <a:latin typeface="Times" pitchFamily="2" charset="0"/>
              </a:rPr>
              <a:t>PRIMARY ADVISOR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EC74CB-6142-CB48-A09D-24AF90BA92D6}"/>
              </a:ext>
            </a:extLst>
          </p:cNvPr>
          <p:cNvSpPr/>
          <p:nvPr/>
        </p:nvSpPr>
        <p:spPr>
          <a:xfrm>
            <a:off x="838200" y="3051970"/>
            <a:ext cx="11353800" cy="45719"/>
          </a:xfrm>
          <a:prstGeom prst="rect">
            <a:avLst/>
          </a:prstGeom>
          <a:solidFill>
            <a:srgbClr val="C23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3060B9-2FCE-5842-82BA-BEF9415E8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4888" y="1918860"/>
            <a:ext cx="1588008" cy="113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303097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E723DFE-C896-8642-B576-D377AAA998DC}"/>
              </a:ext>
            </a:extLst>
          </p:cNvPr>
          <p:cNvSpPr/>
          <p:nvPr/>
        </p:nvSpPr>
        <p:spPr>
          <a:xfrm>
            <a:off x="4069510" y="2251699"/>
            <a:ext cx="7130386" cy="634936"/>
          </a:xfrm>
          <a:prstGeom prst="roundRect">
            <a:avLst>
              <a:gd name="adj" fmla="val 1568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6BEEC8D-5056-F64C-B68C-CA0DB4BC702D}"/>
              </a:ext>
            </a:extLst>
          </p:cNvPr>
          <p:cNvSpPr/>
          <p:nvPr/>
        </p:nvSpPr>
        <p:spPr>
          <a:xfrm>
            <a:off x="4069510" y="2856098"/>
            <a:ext cx="7130386" cy="846325"/>
          </a:xfrm>
          <a:prstGeom prst="roundRect">
            <a:avLst>
              <a:gd name="adj" fmla="val 1131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342858B-2B48-BF4C-A35A-575262C1E141}"/>
              </a:ext>
            </a:extLst>
          </p:cNvPr>
          <p:cNvSpPr/>
          <p:nvPr/>
        </p:nvSpPr>
        <p:spPr>
          <a:xfrm>
            <a:off x="4069510" y="3651251"/>
            <a:ext cx="7130386" cy="902820"/>
          </a:xfrm>
          <a:prstGeom prst="roundRect">
            <a:avLst>
              <a:gd name="adj" fmla="val 1131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56055CF-1091-BD42-B12D-DA477EF68DF6}"/>
              </a:ext>
            </a:extLst>
          </p:cNvPr>
          <p:cNvSpPr/>
          <p:nvPr/>
        </p:nvSpPr>
        <p:spPr>
          <a:xfrm>
            <a:off x="4069510" y="4550427"/>
            <a:ext cx="7130386" cy="846325"/>
          </a:xfrm>
          <a:prstGeom prst="roundRect">
            <a:avLst>
              <a:gd name="adj" fmla="val 1131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CDEA10C-F581-444B-8FB5-735317A737E3}"/>
              </a:ext>
            </a:extLst>
          </p:cNvPr>
          <p:cNvSpPr/>
          <p:nvPr/>
        </p:nvSpPr>
        <p:spPr>
          <a:xfrm>
            <a:off x="4069510" y="1684338"/>
            <a:ext cx="7130386" cy="649100"/>
          </a:xfrm>
          <a:prstGeom prst="roundRect">
            <a:avLst>
              <a:gd name="adj" fmla="val 1471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B04699-6DF3-A64F-86F0-1D57DB6FC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268" y="365125"/>
            <a:ext cx="7979664" cy="1325563"/>
          </a:xfrm>
        </p:spPr>
        <p:txBody>
          <a:bodyPr/>
          <a:lstStyle/>
          <a:p>
            <a:r>
              <a:rPr lang="en-US" dirty="0"/>
              <a:t>Claude </a:t>
            </a:r>
            <a:r>
              <a:rPr lang="en-US" dirty="0" err="1"/>
              <a:t>Lancome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ED7C7-E584-B347-B63A-A78435448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7422" y="1825625"/>
            <a:ext cx="6642423" cy="4351338"/>
          </a:xfrm>
        </p:spPr>
        <p:txBody>
          <a:bodyPr>
            <a:normAutofit/>
          </a:bodyPr>
          <a:lstStyle/>
          <a:p>
            <a:pPr lvl="0">
              <a:spcBef>
                <a:spcPts val="1600"/>
              </a:spcBef>
            </a:pPr>
            <a:r>
              <a:rPr lang="en-US" sz="2400" dirty="0"/>
              <a:t>Primary point of contact with PRIM</a:t>
            </a:r>
          </a:p>
          <a:p>
            <a:pPr lvl="0">
              <a:spcBef>
                <a:spcPts val="1600"/>
              </a:spcBef>
            </a:pPr>
            <a:r>
              <a:rPr lang="en-US" sz="2400" dirty="0"/>
              <a:t>Experience overseeing due diligence services</a:t>
            </a:r>
          </a:p>
          <a:p>
            <a:pPr lvl="0">
              <a:spcBef>
                <a:spcPts val="1600"/>
              </a:spcBef>
            </a:pPr>
            <a:r>
              <a:rPr lang="en-US" sz="2400" dirty="0"/>
              <a:t>Experience overseeing owner’s project manager (OPM) services</a:t>
            </a:r>
          </a:p>
          <a:p>
            <a:pPr lvl="0">
              <a:spcBef>
                <a:spcPts val="1600"/>
              </a:spcBef>
            </a:pPr>
            <a:r>
              <a:rPr lang="en-US" sz="2400" dirty="0"/>
              <a:t>Experience working for Developers </a:t>
            </a:r>
            <a:br>
              <a:rPr lang="en-US" sz="2400" dirty="0"/>
            </a:br>
            <a:r>
              <a:rPr lang="en-US" sz="2400" dirty="0"/>
              <a:t>(Cummings, MCCA, Winn, Hines)</a:t>
            </a:r>
          </a:p>
          <a:p>
            <a:pPr lvl="0">
              <a:spcBef>
                <a:spcPts val="1600"/>
              </a:spcBef>
            </a:pPr>
            <a:r>
              <a:rPr lang="en-US" sz="2400" dirty="0"/>
              <a:t>Experience advising clients on business, procurement, and contractual issues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084041-F183-CE42-AB58-F57137485631}"/>
              </a:ext>
            </a:extLst>
          </p:cNvPr>
          <p:cNvSpPr/>
          <p:nvPr/>
        </p:nvSpPr>
        <p:spPr>
          <a:xfrm>
            <a:off x="661135" y="548639"/>
            <a:ext cx="507573" cy="3557016"/>
          </a:xfrm>
          <a:prstGeom prst="rect">
            <a:avLst/>
          </a:prstGeom>
          <a:solidFill>
            <a:srgbClr val="183C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A2F282-F635-A144-A7FB-F415CD3803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20" t="47" r="24860" b="8590"/>
          <a:stretch/>
        </p:blipFill>
        <p:spPr>
          <a:xfrm>
            <a:off x="808962" y="548640"/>
            <a:ext cx="2615467" cy="355701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EB05A68-32B5-3F44-AF3F-8CD28761804F}"/>
              </a:ext>
            </a:extLst>
          </p:cNvPr>
          <p:cNvSpPr/>
          <p:nvPr/>
        </p:nvSpPr>
        <p:spPr>
          <a:xfrm>
            <a:off x="3424429" y="548639"/>
            <a:ext cx="57912" cy="3557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8ED3A2-6F35-4042-8B3D-CA79521C8AE4}"/>
              </a:ext>
            </a:extLst>
          </p:cNvPr>
          <p:cNvSpPr/>
          <p:nvPr/>
        </p:nvSpPr>
        <p:spPr>
          <a:xfrm>
            <a:off x="3520440" y="1363298"/>
            <a:ext cx="8671559" cy="45719"/>
          </a:xfrm>
          <a:prstGeom prst="rect">
            <a:avLst/>
          </a:prstGeom>
          <a:solidFill>
            <a:srgbClr val="C23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053DE1-A8A2-E743-BE01-1B27D43FF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4888" y="230188"/>
            <a:ext cx="1588008" cy="113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7390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1" animBg="1"/>
      <p:bldP spid="12" grpId="0" animBg="1"/>
      <p:bldP spid="1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64F542-8127-F74B-90C2-90614AC0BA3A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rgbClr val="8C9EAF"/>
              </a:gs>
              <a:gs pos="100000">
                <a:schemeClr val="bg1"/>
              </a:gs>
            </a:gsLst>
            <a:lin ang="16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6108FF-70A7-9F4D-8002-D71D4A11E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0205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183C5F"/>
                </a:solidFill>
                <a:latin typeface="Times" pitchFamily="2" charset="0"/>
              </a:rPr>
              <a:t>FIRM OVERVIEW</a:t>
            </a:r>
            <a:r>
              <a:rPr lang="en-US" sz="6000" dirty="0">
                <a:solidFill>
                  <a:srgbClr val="183C5F"/>
                </a:solidFill>
                <a:effectLst/>
                <a:latin typeface="Times" pitchFamily="2" charset="0"/>
              </a:rPr>
              <a:t> </a:t>
            </a:r>
            <a:endParaRPr lang="en-US" sz="6000" dirty="0">
              <a:solidFill>
                <a:srgbClr val="183C5F"/>
              </a:solidFill>
              <a:latin typeface="Times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EC74CB-6142-CB48-A09D-24AF90BA92D6}"/>
              </a:ext>
            </a:extLst>
          </p:cNvPr>
          <p:cNvSpPr/>
          <p:nvPr/>
        </p:nvSpPr>
        <p:spPr>
          <a:xfrm>
            <a:off x="838200" y="3051970"/>
            <a:ext cx="11353800" cy="45719"/>
          </a:xfrm>
          <a:prstGeom prst="rect">
            <a:avLst/>
          </a:prstGeom>
          <a:solidFill>
            <a:srgbClr val="C23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3060B9-2FCE-5842-82BA-BEF9415E8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4888" y="1918860"/>
            <a:ext cx="1588008" cy="113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69313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64F542-8127-F74B-90C2-90614AC0BA3A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rgbClr val="8C9EAF"/>
              </a:gs>
              <a:gs pos="100000">
                <a:schemeClr val="bg1"/>
              </a:gs>
            </a:gsLst>
            <a:lin ang="16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6108FF-70A7-9F4D-8002-D71D4A11E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0205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183C5F"/>
                </a:solidFill>
                <a:latin typeface="Times" pitchFamily="2" charset="0"/>
              </a:rPr>
              <a:t>SENIOR ADVISOR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EC74CB-6142-CB48-A09D-24AF90BA92D6}"/>
              </a:ext>
            </a:extLst>
          </p:cNvPr>
          <p:cNvSpPr/>
          <p:nvPr/>
        </p:nvSpPr>
        <p:spPr>
          <a:xfrm>
            <a:off x="838200" y="3051970"/>
            <a:ext cx="11353800" cy="45719"/>
          </a:xfrm>
          <a:prstGeom prst="rect">
            <a:avLst/>
          </a:prstGeom>
          <a:solidFill>
            <a:srgbClr val="C23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3060B9-2FCE-5842-82BA-BEF9415E8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4888" y="1918860"/>
            <a:ext cx="1588008" cy="113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74180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9F72F14-2CCB-974A-9E2D-CBCE28CA4556}"/>
              </a:ext>
            </a:extLst>
          </p:cNvPr>
          <p:cNvSpPr/>
          <p:nvPr/>
        </p:nvSpPr>
        <p:spPr>
          <a:xfrm>
            <a:off x="3911854" y="5208112"/>
            <a:ext cx="7130386" cy="928143"/>
          </a:xfrm>
          <a:prstGeom prst="roundRect">
            <a:avLst>
              <a:gd name="adj" fmla="val 10536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9BB7569-9E9A-EC4A-B7FE-EF97E09C9BB8}"/>
              </a:ext>
            </a:extLst>
          </p:cNvPr>
          <p:cNvSpPr/>
          <p:nvPr/>
        </p:nvSpPr>
        <p:spPr>
          <a:xfrm>
            <a:off x="3911854" y="2372839"/>
            <a:ext cx="7130386" cy="666755"/>
          </a:xfrm>
          <a:prstGeom prst="roundRect">
            <a:avLst>
              <a:gd name="adj" fmla="val 10514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071B617-A57D-5F4B-B2D9-8093F1BC2DC7}"/>
              </a:ext>
            </a:extLst>
          </p:cNvPr>
          <p:cNvSpPr/>
          <p:nvPr/>
        </p:nvSpPr>
        <p:spPr>
          <a:xfrm>
            <a:off x="3911854" y="3057696"/>
            <a:ext cx="7130386" cy="928143"/>
          </a:xfrm>
          <a:prstGeom prst="roundRect">
            <a:avLst>
              <a:gd name="adj" fmla="val 10536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C5060D1-E37B-E54F-9291-C1682FB11B1A}"/>
              </a:ext>
            </a:extLst>
          </p:cNvPr>
          <p:cNvSpPr/>
          <p:nvPr/>
        </p:nvSpPr>
        <p:spPr>
          <a:xfrm>
            <a:off x="3911854" y="4003941"/>
            <a:ext cx="7130386" cy="1186069"/>
          </a:xfrm>
          <a:prstGeom prst="roundRect">
            <a:avLst>
              <a:gd name="adj" fmla="val 836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E6B72E7-D40C-704B-983A-BAD4B140035F}"/>
              </a:ext>
            </a:extLst>
          </p:cNvPr>
          <p:cNvSpPr/>
          <p:nvPr/>
        </p:nvSpPr>
        <p:spPr>
          <a:xfrm>
            <a:off x="3911854" y="1671769"/>
            <a:ext cx="7130386" cy="682967"/>
          </a:xfrm>
          <a:prstGeom prst="roundRect">
            <a:avLst>
              <a:gd name="adj" fmla="val 13316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B04699-6DF3-A64F-86F0-1D57DB6FC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268" y="365125"/>
            <a:ext cx="7979664" cy="1325563"/>
          </a:xfrm>
        </p:spPr>
        <p:txBody>
          <a:bodyPr/>
          <a:lstStyle/>
          <a:p>
            <a:r>
              <a:rPr lang="en-US" dirty="0"/>
              <a:t>Richard 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ED7C7-E584-B347-B63A-A78435448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0582" y="1724727"/>
            <a:ext cx="7007215" cy="4351338"/>
          </a:xfrm>
        </p:spPr>
        <p:txBody>
          <a:bodyPr>
            <a:noAutofit/>
          </a:bodyPr>
          <a:lstStyle/>
          <a:p>
            <a:pPr>
              <a:spcBef>
                <a:spcPts val="1600"/>
              </a:spcBef>
            </a:pPr>
            <a:r>
              <a:rPr lang="en-US" sz="1800" dirty="0"/>
              <a:t>Senior Advisor and primary point of contact for our assigned project managers </a:t>
            </a:r>
          </a:p>
          <a:p>
            <a:pPr>
              <a:spcBef>
                <a:spcPts val="1600"/>
              </a:spcBef>
            </a:pPr>
            <a:r>
              <a:rPr lang="en-US" sz="1800" dirty="0"/>
              <a:t>40-year career, held 15 different positions within AEC, real estate development, and facilities management industries </a:t>
            </a:r>
          </a:p>
          <a:p>
            <a:pPr>
              <a:spcBef>
                <a:spcPts val="1600"/>
              </a:spcBef>
            </a:pPr>
            <a:r>
              <a:rPr lang="en-US" sz="1800" dirty="0"/>
              <a:t>Architect, experience managing A/E teams for office, industrial, retail and apartment building types, authored numerous Property Condition Reports </a:t>
            </a:r>
          </a:p>
          <a:p>
            <a:pPr>
              <a:spcBef>
                <a:spcPts val="1600"/>
              </a:spcBef>
            </a:pPr>
            <a:r>
              <a:rPr lang="en-US" sz="1800" dirty="0"/>
              <a:t>Investment Advisor at VFA, consulted with owners and managers of very large building portfolios in long-term capital planning for their real estate assets (Boeing, Abbott Laboratories) and presented strategic planning topics at national conferences </a:t>
            </a:r>
          </a:p>
          <a:p>
            <a:pPr>
              <a:spcBef>
                <a:spcPts val="1600"/>
              </a:spcBef>
            </a:pPr>
            <a:r>
              <a:rPr lang="en-US" sz="1800" dirty="0"/>
              <a:t>Executive Manager at DHCD, gained public sector knowledge while overseeing $500M public reinvestment into 40,000 units of state-assisted apartment housing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0D414E-8DD0-CA45-A1E5-13C910A31D05}"/>
              </a:ext>
            </a:extLst>
          </p:cNvPr>
          <p:cNvSpPr/>
          <p:nvPr/>
        </p:nvSpPr>
        <p:spPr>
          <a:xfrm>
            <a:off x="3520440" y="1363298"/>
            <a:ext cx="8671559" cy="45719"/>
          </a:xfrm>
          <a:prstGeom prst="rect">
            <a:avLst/>
          </a:prstGeom>
          <a:solidFill>
            <a:srgbClr val="C23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256BDF-8207-B84F-83CE-122EA50A4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4888" y="230188"/>
            <a:ext cx="1588008" cy="113311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FFD7F91-E315-BC44-8FD5-D700E8E62CBA}"/>
              </a:ext>
            </a:extLst>
          </p:cNvPr>
          <p:cNvSpPr/>
          <p:nvPr/>
        </p:nvSpPr>
        <p:spPr>
          <a:xfrm>
            <a:off x="653445" y="548639"/>
            <a:ext cx="972809" cy="3557016"/>
          </a:xfrm>
          <a:prstGeom prst="rect">
            <a:avLst/>
          </a:prstGeom>
          <a:solidFill>
            <a:srgbClr val="183C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C069E7-5840-D649-9FA4-F9DC3AE5D6D3}"/>
              </a:ext>
            </a:extLst>
          </p:cNvPr>
          <p:cNvSpPr/>
          <p:nvPr/>
        </p:nvSpPr>
        <p:spPr>
          <a:xfrm>
            <a:off x="3424429" y="548639"/>
            <a:ext cx="57912" cy="3557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B9596B8-DA16-7C45-B25F-A26A4D2B4F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29" t="7748" r="24370" b="5707"/>
          <a:stretch/>
        </p:blipFill>
        <p:spPr>
          <a:xfrm>
            <a:off x="801272" y="548639"/>
            <a:ext cx="2623156" cy="355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0378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 animBg="1"/>
      <p:bldP spid="9" grpId="0" animBg="1"/>
      <p:bldP spid="9" grpId="1" animBg="1"/>
      <p:bldP spid="13" grpId="0" animBg="1"/>
      <p:bldP spid="13" grpId="1" animBg="1"/>
      <p:bldP spid="16" grpId="0" animBg="1"/>
      <p:bldP spid="16" grpId="1" animBg="1"/>
      <p:bldP spid="18" grpId="0" animBg="1"/>
      <p:bldP spid="1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64F542-8127-F74B-90C2-90614AC0BA3A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rgbClr val="8C9EAF"/>
              </a:gs>
              <a:gs pos="100000">
                <a:schemeClr val="bg1"/>
              </a:gs>
            </a:gsLst>
            <a:lin ang="16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6108FF-70A7-9F4D-8002-D71D4A11E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0205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183C5F"/>
                </a:solidFill>
                <a:latin typeface="Times" pitchFamily="2" charset="0"/>
              </a:rPr>
              <a:t>PROJECT MANAGERS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EC74CB-6142-CB48-A09D-24AF90BA92D6}"/>
              </a:ext>
            </a:extLst>
          </p:cNvPr>
          <p:cNvSpPr/>
          <p:nvPr/>
        </p:nvSpPr>
        <p:spPr>
          <a:xfrm>
            <a:off x="838200" y="3051970"/>
            <a:ext cx="11353800" cy="45719"/>
          </a:xfrm>
          <a:prstGeom prst="rect">
            <a:avLst/>
          </a:prstGeom>
          <a:solidFill>
            <a:srgbClr val="C23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3060B9-2FCE-5842-82BA-BEF9415E8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4888" y="1918860"/>
            <a:ext cx="1588008" cy="113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56772"/>
      </p:ext>
    </p:extLst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ED7C7-E584-B347-B63A-A78435448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864098" cy="2041202"/>
          </a:xfrm>
        </p:spPr>
        <p:txBody>
          <a:bodyPr>
            <a:noAutofit/>
          </a:bodyPr>
          <a:lstStyle/>
          <a:p>
            <a:pPr>
              <a:spcBef>
                <a:spcPts val="1600"/>
              </a:spcBef>
            </a:pPr>
            <a:r>
              <a:rPr lang="en-US" sz="2400" dirty="0"/>
              <a:t>Assigned on an as needed basis</a:t>
            </a:r>
          </a:p>
          <a:p>
            <a:pPr>
              <a:spcBef>
                <a:spcPts val="1600"/>
              </a:spcBef>
            </a:pPr>
            <a:r>
              <a:rPr lang="en-US" sz="2400" dirty="0"/>
              <a:t>Have skills and experience for specific assignment</a:t>
            </a:r>
          </a:p>
          <a:p>
            <a:pPr>
              <a:spcBef>
                <a:spcPts val="1600"/>
              </a:spcBef>
            </a:pPr>
            <a:r>
              <a:rPr lang="en-US" sz="2400" dirty="0"/>
              <a:t>Geographic reach: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256BDF-8207-B84F-83CE-122EA50A4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4888" y="230188"/>
            <a:ext cx="1588008" cy="113311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D1139F1-92A3-CD45-B3B4-B9435F866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Managers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A972EE-67C4-6243-B57E-5B2F09E9FE59}"/>
              </a:ext>
            </a:extLst>
          </p:cNvPr>
          <p:cNvSpPr/>
          <p:nvPr/>
        </p:nvSpPr>
        <p:spPr>
          <a:xfrm>
            <a:off x="838200" y="1363298"/>
            <a:ext cx="11353800" cy="45719"/>
          </a:xfrm>
          <a:prstGeom prst="rect">
            <a:avLst/>
          </a:prstGeom>
          <a:solidFill>
            <a:srgbClr val="C23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B0D31E2-F0E7-8A40-B518-F4C09C78D85C}"/>
              </a:ext>
            </a:extLst>
          </p:cNvPr>
          <p:cNvSpPr txBox="1">
            <a:spLocks/>
          </p:cNvSpPr>
          <p:nvPr/>
        </p:nvSpPr>
        <p:spPr>
          <a:xfrm>
            <a:off x="838200" y="5663715"/>
            <a:ext cx="7310255" cy="10926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600"/>
              </a:spcBef>
            </a:pPr>
            <a:r>
              <a:rPr lang="en-US" sz="2400" dirty="0"/>
              <a:t>Coast and Harbor teams are carefully managed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63168D-239B-CC4F-B818-2791801C8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3803" y="3372374"/>
            <a:ext cx="3447949" cy="21150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91D0FF-D879-EF4F-93F2-722500A843C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00506" y="3372374"/>
            <a:ext cx="3447949" cy="21150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C21D29-65BF-A04E-B761-95166B8E3F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209" y="3372374"/>
            <a:ext cx="3447949" cy="211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5859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64F542-8127-F74B-90C2-90614AC0BA3A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rgbClr val="8C9EAF"/>
              </a:gs>
              <a:gs pos="100000">
                <a:schemeClr val="bg1"/>
              </a:gs>
            </a:gsLst>
            <a:lin ang="16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6108FF-70A7-9F4D-8002-D71D4A11E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0205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183C5F"/>
                </a:solidFill>
                <a:latin typeface="Times" pitchFamily="2" charset="0"/>
              </a:rPr>
              <a:t>COMMUNICATION CHART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EC74CB-6142-CB48-A09D-24AF90BA92D6}"/>
              </a:ext>
            </a:extLst>
          </p:cNvPr>
          <p:cNvSpPr/>
          <p:nvPr/>
        </p:nvSpPr>
        <p:spPr>
          <a:xfrm>
            <a:off x="838200" y="3051970"/>
            <a:ext cx="11353800" cy="45719"/>
          </a:xfrm>
          <a:prstGeom prst="rect">
            <a:avLst/>
          </a:prstGeom>
          <a:solidFill>
            <a:srgbClr val="C23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3060B9-2FCE-5842-82BA-BEF9415E8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4888" y="1918860"/>
            <a:ext cx="1588008" cy="113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171975"/>
      </p:ext>
    </p:extLst>
  </p:cSld>
  <p:clrMapOvr>
    <a:masterClrMapping/>
  </p:clrMapOvr>
  <p:transition spd="med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4090CFF-6F04-3149-817A-8E0CDD367F7A}"/>
              </a:ext>
            </a:extLst>
          </p:cNvPr>
          <p:cNvSpPr/>
          <p:nvPr/>
        </p:nvSpPr>
        <p:spPr>
          <a:xfrm>
            <a:off x="838200" y="1363298"/>
            <a:ext cx="11353800" cy="45719"/>
          </a:xfrm>
          <a:prstGeom prst="rect">
            <a:avLst/>
          </a:prstGeom>
          <a:solidFill>
            <a:srgbClr val="C23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82C4E8-112C-2C4E-B367-F09B373D6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4888" y="230188"/>
            <a:ext cx="1588008" cy="11331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B04699-6DF3-A64F-86F0-1D57DB6FC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Communications Flow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70DDDC1-1227-4D4A-A867-6C360B8E87E4}"/>
              </a:ext>
            </a:extLst>
          </p:cNvPr>
          <p:cNvGrpSpPr/>
          <p:nvPr/>
        </p:nvGrpSpPr>
        <p:grpSpPr>
          <a:xfrm>
            <a:off x="4409788" y="1690688"/>
            <a:ext cx="3372424" cy="819317"/>
            <a:chOff x="6869712" y="1567092"/>
            <a:chExt cx="3372424" cy="819317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6D24F466-0943-284C-89A9-E72A84D22619}"/>
                </a:ext>
              </a:extLst>
            </p:cNvPr>
            <p:cNvSpPr/>
            <p:nvPr/>
          </p:nvSpPr>
          <p:spPr>
            <a:xfrm>
              <a:off x="6938884" y="1622511"/>
              <a:ext cx="3220654" cy="763898"/>
            </a:xfrm>
            <a:prstGeom prst="roundRect">
              <a:avLst>
                <a:gd name="adj" fmla="val 28811"/>
              </a:avLst>
            </a:prstGeom>
            <a:solidFill>
              <a:srgbClr val="FF9E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42B4000B-6439-8141-B37D-61A521526D7B}"/>
                </a:ext>
              </a:extLst>
            </p:cNvPr>
            <p:cNvSpPr/>
            <p:nvPr/>
          </p:nvSpPr>
          <p:spPr>
            <a:xfrm>
              <a:off x="6938884" y="1567092"/>
              <a:ext cx="3220654" cy="746911"/>
            </a:xfrm>
            <a:prstGeom prst="roundRect">
              <a:avLst>
                <a:gd name="adj" fmla="val 28811"/>
              </a:avLst>
            </a:prstGeom>
            <a:solidFill>
              <a:srgbClr val="C230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6060B47-67D6-7549-B6F6-7A4ED4B1484B}"/>
                </a:ext>
              </a:extLst>
            </p:cNvPr>
            <p:cNvSpPr txBox="1"/>
            <p:nvPr/>
          </p:nvSpPr>
          <p:spPr>
            <a:xfrm>
              <a:off x="6869712" y="1608655"/>
              <a:ext cx="337242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Times" pitchFamily="2" charset="0"/>
                </a:rPr>
                <a:t>P R I M</a:t>
              </a:r>
            </a:p>
            <a:p>
              <a:pPr algn="ctr"/>
              <a:r>
                <a:rPr lang="en-US" sz="1400" i="1" dirty="0">
                  <a:solidFill>
                    <a:schemeClr val="bg1"/>
                  </a:solidFill>
                  <a:latin typeface="Times" pitchFamily="2" charset="0"/>
                </a:rPr>
                <a:t>(or PRIM’s Designated Project Advisor)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9CF0267-CBB2-2B4A-8A7C-687A3E1E9CAE}"/>
              </a:ext>
            </a:extLst>
          </p:cNvPr>
          <p:cNvGrpSpPr/>
          <p:nvPr/>
        </p:nvGrpSpPr>
        <p:grpSpPr>
          <a:xfrm>
            <a:off x="2871208" y="4564274"/>
            <a:ext cx="6500549" cy="1496112"/>
            <a:chOff x="5331132" y="4440678"/>
            <a:chExt cx="6500549" cy="1496112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79C63F5E-DC27-7345-8BA7-9287ED518C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49223" y="4440679"/>
              <a:ext cx="0" cy="339139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A29E197-322F-E041-9C55-9E48BC62C4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82621" y="4440679"/>
              <a:ext cx="0" cy="339139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Elbow Connector 48">
              <a:extLst>
                <a:ext uri="{FF2B5EF4-FFF2-40B4-BE49-F238E27FC236}">
                  <a16:creationId xmlns:a16="http://schemas.microsoft.com/office/drawing/2014/main" id="{7EE24E32-5F2B-B842-B6D5-21B570DBB98C}"/>
                </a:ext>
              </a:extLst>
            </p:cNvPr>
            <p:cNvCxnSpPr>
              <a:endCxn id="21" idx="0"/>
            </p:cNvCxnSpPr>
            <p:nvPr/>
          </p:nvCxnSpPr>
          <p:spPr>
            <a:xfrm rot="10800000" flipV="1">
              <a:off x="6323053" y="4779818"/>
              <a:ext cx="2031239" cy="312652"/>
            </a:xfrm>
            <a:prstGeom prst="bentConnector2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Elbow Connector 50">
              <a:extLst>
                <a:ext uri="{FF2B5EF4-FFF2-40B4-BE49-F238E27FC236}">
                  <a16:creationId xmlns:a16="http://schemas.microsoft.com/office/drawing/2014/main" id="{4A42F656-FABA-4A47-9CFB-0DE2E1681735}"/>
                </a:ext>
              </a:extLst>
            </p:cNvPr>
            <p:cNvCxnSpPr>
              <a:endCxn id="29" idx="0"/>
            </p:cNvCxnSpPr>
            <p:nvPr/>
          </p:nvCxnSpPr>
          <p:spPr>
            <a:xfrm>
              <a:off x="8866909" y="4779818"/>
              <a:ext cx="2112090" cy="312652"/>
            </a:xfrm>
            <a:prstGeom prst="bentConnector2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60AD069-45D7-4343-84E5-C0BF1215DA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19386" y="4440678"/>
              <a:ext cx="0" cy="830977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BC06AFF-7346-384F-8A82-8F0AD9ECDAF7}"/>
                </a:ext>
              </a:extLst>
            </p:cNvPr>
            <p:cNvGrpSpPr/>
            <p:nvPr/>
          </p:nvGrpSpPr>
          <p:grpSpPr>
            <a:xfrm>
              <a:off x="5331132" y="5092470"/>
              <a:ext cx="1991769" cy="844320"/>
              <a:chOff x="6869712" y="1567093"/>
              <a:chExt cx="3372424" cy="746910"/>
            </a:xfrm>
          </p:grpSpPr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55E3D134-AD2A-C44E-A801-E6BAE2AD57F3}"/>
                  </a:ext>
                </a:extLst>
              </p:cNvPr>
              <p:cNvSpPr/>
              <p:nvPr/>
            </p:nvSpPr>
            <p:spPr>
              <a:xfrm>
                <a:off x="6938884" y="1622511"/>
                <a:ext cx="3220654" cy="691492"/>
              </a:xfrm>
              <a:prstGeom prst="roundRect">
                <a:avLst>
                  <a:gd name="adj" fmla="val 28811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ounded Rectangle 20">
                <a:extLst>
                  <a:ext uri="{FF2B5EF4-FFF2-40B4-BE49-F238E27FC236}">
                    <a16:creationId xmlns:a16="http://schemas.microsoft.com/office/drawing/2014/main" id="{37CCC7CB-C8B3-8848-8298-8DA0147AD2CE}"/>
                  </a:ext>
                </a:extLst>
              </p:cNvPr>
              <p:cNvSpPr/>
              <p:nvPr/>
            </p:nvSpPr>
            <p:spPr>
              <a:xfrm>
                <a:off x="6938884" y="1567093"/>
                <a:ext cx="3220654" cy="691492"/>
              </a:xfrm>
              <a:prstGeom prst="roundRect">
                <a:avLst>
                  <a:gd name="adj" fmla="val 28811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EF8D57A-E2F5-D443-9B7C-4E10E4F62783}"/>
                  </a:ext>
                </a:extLst>
              </p:cNvPr>
              <p:cNvSpPr txBox="1"/>
              <p:nvPr/>
            </p:nvSpPr>
            <p:spPr>
              <a:xfrm>
                <a:off x="6869712" y="1627914"/>
                <a:ext cx="3372424" cy="626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  <a:latin typeface="Times" pitchFamily="2" charset="0"/>
                  </a:rPr>
                  <a:t>Coast and Harbor</a:t>
                </a:r>
              </a:p>
              <a:p>
                <a:pPr algn="ctr"/>
                <a:r>
                  <a:rPr lang="en-US" sz="1300" i="1" dirty="0">
                    <a:solidFill>
                      <a:schemeClr val="bg1"/>
                    </a:solidFill>
                    <a:latin typeface="Times" pitchFamily="2" charset="0"/>
                  </a:rPr>
                  <a:t>Project Manager</a:t>
                </a:r>
                <a:br>
                  <a:rPr lang="en-US" sz="1300" i="1" dirty="0">
                    <a:solidFill>
                      <a:schemeClr val="bg1"/>
                    </a:solidFill>
                    <a:latin typeface="Times" pitchFamily="2" charset="0"/>
                  </a:rPr>
                </a:br>
                <a:r>
                  <a:rPr lang="en-US" sz="1300" i="1" dirty="0">
                    <a:solidFill>
                      <a:schemeClr val="bg1"/>
                    </a:solidFill>
                    <a:latin typeface="Times" pitchFamily="2" charset="0"/>
                  </a:rPr>
                  <a:t>and/or Team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6145279-32BD-7040-8903-BB65B7DDFDD9}"/>
                </a:ext>
              </a:extLst>
            </p:cNvPr>
            <p:cNvGrpSpPr/>
            <p:nvPr/>
          </p:nvGrpSpPr>
          <p:grpSpPr>
            <a:xfrm>
              <a:off x="7429543" y="5092470"/>
              <a:ext cx="2607274" cy="844320"/>
              <a:chOff x="6869712" y="1567093"/>
              <a:chExt cx="3372424" cy="746910"/>
            </a:xfrm>
          </p:grpSpPr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A7E772FE-333E-E740-A898-06A7E04A6603}"/>
                  </a:ext>
                </a:extLst>
              </p:cNvPr>
              <p:cNvSpPr/>
              <p:nvPr/>
            </p:nvSpPr>
            <p:spPr>
              <a:xfrm>
                <a:off x="6938884" y="1622511"/>
                <a:ext cx="3220654" cy="691492"/>
              </a:xfrm>
              <a:prstGeom prst="roundRect">
                <a:avLst>
                  <a:gd name="adj" fmla="val 28811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D4CFC475-2910-7841-A822-D18DBE1B6812}"/>
                  </a:ext>
                </a:extLst>
              </p:cNvPr>
              <p:cNvSpPr/>
              <p:nvPr/>
            </p:nvSpPr>
            <p:spPr>
              <a:xfrm>
                <a:off x="6938884" y="1567093"/>
                <a:ext cx="3220654" cy="691492"/>
              </a:xfrm>
              <a:prstGeom prst="roundRect">
                <a:avLst>
                  <a:gd name="adj" fmla="val 28811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D75AE23-3A59-E441-B21E-01C59D4CF8B0}"/>
                  </a:ext>
                </a:extLst>
              </p:cNvPr>
              <p:cNvSpPr txBox="1"/>
              <p:nvPr/>
            </p:nvSpPr>
            <p:spPr>
              <a:xfrm>
                <a:off x="6869712" y="1627914"/>
                <a:ext cx="3372424" cy="626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  <a:latin typeface="Times" pitchFamily="2" charset="0"/>
                  </a:rPr>
                  <a:t>Coast and Harbor</a:t>
                </a:r>
              </a:p>
              <a:p>
                <a:pPr algn="ctr"/>
                <a:r>
                  <a:rPr lang="en-US" sz="1300" i="1" dirty="0">
                    <a:solidFill>
                      <a:schemeClr val="bg1"/>
                    </a:solidFill>
                    <a:latin typeface="Times" pitchFamily="2" charset="0"/>
                  </a:rPr>
                  <a:t>Project Manager</a:t>
                </a:r>
                <a:br>
                  <a:rPr lang="en-US" sz="1300" i="1" dirty="0">
                    <a:solidFill>
                      <a:schemeClr val="bg1"/>
                    </a:solidFill>
                    <a:latin typeface="Times" pitchFamily="2" charset="0"/>
                  </a:rPr>
                </a:br>
                <a:r>
                  <a:rPr lang="en-US" sz="1300" i="1" dirty="0">
                    <a:solidFill>
                      <a:schemeClr val="bg1"/>
                    </a:solidFill>
                    <a:latin typeface="Times" pitchFamily="2" charset="0"/>
                  </a:rPr>
                  <a:t>and/or Team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C4AF76E-E677-D94D-9957-AF691439A2A6}"/>
                </a:ext>
              </a:extLst>
            </p:cNvPr>
            <p:cNvGrpSpPr/>
            <p:nvPr/>
          </p:nvGrpSpPr>
          <p:grpSpPr>
            <a:xfrm>
              <a:off x="10133079" y="5092470"/>
              <a:ext cx="1698602" cy="844320"/>
              <a:chOff x="6869712" y="1567093"/>
              <a:chExt cx="3372424" cy="746910"/>
            </a:xfrm>
          </p:grpSpPr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1E1DDBCF-DAE0-E047-90F9-42E823844380}"/>
                  </a:ext>
                </a:extLst>
              </p:cNvPr>
              <p:cNvSpPr/>
              <p:nvPr/>
            </p:nvSpPr>
            <p:spPr>
              <a:xfrm>
                <a:off x="6938884" y="1622511"/>
                <a:ext cx="3220654" cy="691492"/>
              </a:xfrm>
              <a:prstGeom prst="roundRect">
                <a:avLst>
                  <a:gd name="adj" fmla="val 28811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id="{5E285C2C-D508-6141-BD69-0A17B2C480C7}"/>
                  </a:ext>
                </a:extLst>
              </p:cNvPr>
              <p:cNvSpPr/>
              <p:nvPr/>
            </p:nvSpPr>
            <p:spPr>
              <a:xfrm>
                <a:off x="6938884" y="1567093"/>
                <a:ext cx="3220654" cy="691492"/>
              </a:xfrm>
              <a:prstGeom prst="roundRect">
                <a:avLst>
                  <a:gd name="adj" fmla="val 28811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D83CFDB-9A86-CA47-8DC2-CE18D74B012F}"/>
                  </a:ext>
                </a:extLst>
              </p:cNvPr>
              <p:cNvSpPr txBox="1"/>
              <p:nvPr/>
            </p:nvSpPr>
            <p:spPr>
              <a:xfrm>
                <a:off x="6869712" y="1627914"/>
                <a:ext cx="3372424" cy="626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  <a:latin typeface="Times" pitchFamily="2" charset="0"/>
                  </a:rPr>
                  <a:t>Coast and Harbor</a:t>
                </a:r>
              </a:p>
              <a:p>
                <a:pPr algn="ctr"/>
                <a:r>
                  <a:rPr lang="en-US" sz="1300" i="1" dirty="0">
                    <a:solidFill>
                      <a:schemeClr val="bg1"/>
                    </a:solidFill>
                    <a:latin typeface="Times" pitchFamily="2" charset="0"/>
                  </a:rPr>
                  <a:t>Project Manager</a:t>
                </a:r>
                <a:br>
                  <a:rPr lang="en-US" sz="1300" i="1" dirty="0">
                    <a:solidFill>
                      <a:schemeClr val="bg1"/>
                    </a:solidFill>
                    <a:latin typeface="Times" pitchFamily="2" charset="0"/>
                  </a:rPr>
                </a:br>
                <a:r>
                  <a:rPr lang="en-US" sz="1300" i="1" dirty="0">
                    <a:solidFill>
                      <a:schemeClr val="bg1"/>
                    </a:solidFill>
                    <a:latin typeface="Times" pitchFamily="2" charset="0"/>
                  </a:rPr>
                  <a:t>and/or Team</a:t>
                </a:r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3BA2C8A-644E-7B40-AB6E-7DBBB4B48538}"/>
              </a:ext>
            </a:extLst>
          </p:cNvPr>
          <p:cNvGrpSpPr/>
          <p:nvPr/>
        </p:nvGrpSpPr>
        <p:grpSpPr>
          <a:xfrm>
            <a:off x="4513053" y="2510005"/>
            <a:ext cx="3063840" cy="1114349"/>
            <a:chOff x="6972977" y="2386409"/>
            <a:chExt cx="3063840" cy="1114349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86059A1-6B68-F949-986E-08B10A8A93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19386" y="2386409"/>
              <a:ext cx="0" cy="415928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D0F3CF2-8F2B-4E46-A76A-40B3F59E0F5B}"/>
                </a:ext>
              </a:extLst>
            </p:cNvPr>
            <p:cNvGrpSpPr/>
            <p:nvPr/>
          </p:nvGrpSpPr>
          <p:grpSpPr>
            <a:xfrm>
              <a:off x="7211291" y="2753848"/>
              <a:ext cx="2825526" cy="746910"/>
              <a:chOff x="6869712" y="1567093"/>
              <a:chExt cx="3372424" cy="746910"/>
            </a:xfrm>
          </p:grpSpPr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D02D34D5-7A66-CB47-BBB6-D336416D208D}"/>
                  </a:ext>
                </a:extLst>
              </p:cNvPr>
              <p:cNvSpPr/>
              <p:nvPr/>
            </p:nvSpPr>
            <p:spPr>
              <a:xfrm>
                <a:off x="6938884" y="1622511"/>
                <a:ext cx="3220654" cy="691492"/>
              </a:xfrm>
              <a:prstGeom prst="roundRect">
                <a:avLst>
                  <a:gd name="adj" fmla="val 28811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325149CE-F52B-9948-8DA0-4586CB02C67F}"/>
                  </a:ext>
                </a:extLst>
              </p:cNvPr>
              <p:cNvSpPr/>
              <p:nvPr/>
            </p:nvSpPr>
            <p:spPr>
              <a:xfrm>
                <a:off x="6938884" y="1567093"/>
                <a:ext cx="3220654" cy="691492"/>
              </a:xfrm>
              <a:prstGeom prst="roundRect">
                <a:avLst>
                  <a:gd name="adj" fmla="val 28811"/>
                </a:avLst>
              </a:prstGeom>
              <a:solidFill>
                <a:srgbClr val="183C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26F3AE4-D351-9849-AB7D-D3F0E5C54F63}"/>
                  </a:ext>
                </a:extLst>
              </p:cNvPr>
              <p:cNvSpPr txBox="1"/>
              <p:nvPr/>
            </p:nvSpPr>
            <p:spPr>
              <a:xfrm>
                <a:off x="6869712" y="1664071"/>
                <a:ext cx="3372424" cy="538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latin typeface="Times" pitchFamily="2" charset="0"/>
                  </a:rPr>
                  <a:t>Claude </a:t>
                </a:r>
                <a:r>
                  <a:rPr lang="en-US" sz="1600" b="1" dirty="0" err="1">
                    <a:solidFill>
                      <a:schemeClr val="bg1"/>
                    </a:solidFill>
                    <a:latin typeface="Times" pitchFamily="2" charset="0"/>
                  </a:rPr>
                  <a:t>Lancome</a:t>
                </a:r>
                <a:r>
                  <a:rPr lang="en-US" sz="1600" b="1" dirty="0">
                    <a:solidFill>
                      <a:schemeClr val="bg1"/>
                    </a:solidFill>
                    <a:latin typeface="Times" pitchFamily="2" charset="0"/>
                  </a:rPr>
                  <a:t>, Esq.</a:t>
                </a:r>
              </a:p>
              <a:p>
                <a:pPr algn="ctr"/>
                <a:r>
                  <a:rPr lang="en-US" sz="1300" i="1" dirty="0">
                    <a:solidFill>
                      <a:schemeClr val="bg1"/>
                    </a:solidFill>
                    <a:latin typeface="Times" pitchFamily="2" charset="0"/>
                  </a:rPr>
                  <a:t>Primary Advisor</a:t>
                </a:r>
              </a:p>
            </p:txBody>
          </p:sp>
        </p:grp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DC63DCB8-14C4-3F48-9C3A-152C2052F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72977" y="2614047"/>
              <a:ext cx="592535" cy="592535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7F9ACB3-4908-C448-BCE8-B70890F2AD7F}"/>
              </a:ext>
            </a:extLst>
          </p:cNvPr>
          <p:cNvGrpSpPr/>
          <p:nvPr/>
        </p:nvGrpSpPr>
        <p:grpSpPr>
          <a:xfrm>
            <a:off x="4513054" y="3624354"/>
            <a:ext cx="3063839" cy="1018309"/>
            <a:chOff x="6972978" y="3500758"/>
            <a:chExt cx="3063839" cy="1018309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D6C92EE-C668-F840-96EB-03A839C07967}"/>
                </a:ext>
              </a:extLst>
            </p:cNvPr>
            <p:cNvCxnSpPr>
              <a:cxnSpLocks/>
              <a:endCxn id="12" idx="2"/>
            </p:cNvCxnSpPr>
            <p:nvPr/>
          </p:nvCxnSpPr>
          <p:spPr>
            <a:xfrm flipH="1" flipV="1">
              <a:off x="8618430" y="3500758"/>
              <a:ext cx="956" cy="36838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FF7543A-CBF2-3242-9C5D-F7211FD0189C}"/>
                </a:ext>
              </a:extLst>
            </p:cNvPr>
            <p:cNvGrpSpPr/>
            <p:nvPr/>
          </p:nvGrpSpPr>
          <p:grpSpPr>
            <a:xfrm>
              <a:off x="7211291" y="3772157"/>
              <a:ext cx="2825526" cy="746910"/>
              <a:chOff x="6869712" y="1567093"/>
              <a:chExt cx="3372424" cy="746910"/>
            </a:xfrm>
          </p:grpSpPr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6C15C93C-E884-7F47-9005-5A3ED9D0E7F0}"/>
                  </a:ext>
                </a:extLst>
              </p:cNvPr>
              <p:cNvSpPr/>
              <p:nvPr/>
            </p:nvSpPr>
            <p:spPr>
              <a:xfrm>
                <a:off x="6938884" y="1622511"/>
                <a:ext cx="3220654" cy="691492"/>
              </a:xfrm>
              <a:prstGeom prst="roundRect">
                <a:avLst>
                  <a:gd name="adj" fmla="val 28811"/>
                </a:avLst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6CD36084-8812-1747-82C7-83422DAC72D8}"/>
                  </a:ext>
                </a:extLst>
              </p:cNvPr>
              <p:cNvSpPr/>
              <p:nvPr/>
            </p:nvSpPr>
            <p:spPr>
              <a:xfrm>
                <a:off x="6938884" y="1567093"/>
                <a:ext cx="3220654" cy="691492"/>
              </a:xfrm>
              <a:prstGeom prst="roundRect">
                <a:avLst>
                  <a:gd name="adj" fmla="val 28811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40E36E9-F7BF-7346-A4C0-243FE4138793}"/>
                  </a:ext>
                </a:extLst>
              </p:cNvPr>
              <p:cNvSpPr txBox="1"/>
              <p:nvPr/>
            </p:nvSpPr>
            <p:spPr>
              <a:xfrm>
                <a:off x="6869712" y="1664071"/>
                <a:ext cx="3372424" cy="538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latin typeface="Times" pitchFamily="2" charset="0"/>
                  </a:rPr>
                  <a:t>Richard Ness, RA</a:t>
                </a:r>
              </a:p>
              <a:p>
                <a:pPr algn="ctr"/>
                <a:r>
                  <a:rPr lang="en-US" sz="1300" i="1" dirty="0">
                    <a:solidFill>
                      <a:schemeClr val="bg1"/>
                    </a:solidFill>
                    <a:latin typeface="Times" pitchFamily="2" charset="0"/>
                  </a:rPr>
                  <a:t>Senior Advisor</a:t>
                </a:r>
              </a:p>
            </p:txBody>
          </p:sp>
        </p:grp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43E0ED1C-55BF-5049-9868-F7F23486B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72978" y="3623077"/>
              <a:ext cx="592535" cy="5925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7823390"/>
      </p:ext>
    </p:extLst>
  </p:cSld>
  <p:clrMapOvr>
    <a:masterClrMapping/>
  </p:clrMapOvr>
  <p:transition spd="med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64F542-8127-F74B-90C2-90614AC0BA3A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rgbClr val="8C9EAF"/>
              </a:gs>
              <a:gs pos="100000">
                <a:schemeClr val="bg1"/>
              </a:gs>
            </a:gsLst>
            <a:lin ang="16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6108FF-70A7-9F4D-8002-D71D4A11E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72126"/>
            <a:ext cx="10515600" cy="1325563"/>
          </a:xfrm>
        </p:spPr>
        <p:txBody>
          <a:bodyPr>
            <a:noAutofit/>
          </a:bodyPr>
          <a:lstStyle/>
          <a:p>
            <a:pPr>
              <a:lnSpc>
                <a:spcPts val="4800"/>
              </a:lnSpc>
            </a:pPr>
            <a:r>
              <a:rPr lang="en-US" sz="5400" dirty="0">
                <a:solidFill>
                  <a:srgbClr val="183C5F"/>
                </a:solidFill>
                <a:latin typeface="Times" pitchFamily="2" charset="0"/>
              </a:rPr>
              <a:t>HOW COAST AND HARBOR </a:t>
            </a:r>
            <a:br>
              <a:rPr lang="en-US" sz="5400" dirty="0">
                <a:solidFill>
                  <a:srgbClr val="183C5F"/>
                </a:solidFill>
                <a:latin typeface="Times" pitchFamily="2" charset="0"/>
              </a:rPr>
            </a:br>
            <a:r>
              <a:rPr lang="en-US" sz="5400" dirty="0">
                <a:solidFill>
                  <a:srgbClr val="183C5F"/>
                </a:solidFill>
                <a:latin typeface="Times" pitchFamily="2" charset="0"/>
              </a:rPr>
              <a:t>CAN ASSIST PRIM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EC74CB-6142-CB48-A09D-24AF90BA92D6}"/>
              </a:ext>
            </a:extLst>
          </p:cNvPr>
          <p:cNvSpPr/>
          <p:nvPr/>
        </p:nvSpPr>
        <p:spPr>
          <a:xfrm>
            <a:off x="838200" y="3051970"/>
            <a:ext cx="11353800" cy="45719"/>
          </a:xfrm>
          <a:prstGeom prst="rect">
            <a:avLst/>
          </a:prstGeom>
          <a:solidFill>
            <a:srgbClr val="C23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3060B9-2FCE-5842-82BA-BEF9415E8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4888" y="1918860"/>
            <a:ext cx="1588008" cy="113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769647"/>
      </p:ext>
    </p:extLst>
  </p:cSld>
  <p:clrMapOvr>
    <a:masterClrMapping/>
  </p:clrMapOvr>
  <p:transition spd="med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7F918CD-4B6F-2F4D-A82C-BE0B271CD121}"/>
              </a:ext>
            </a:extLst>
          </p:cNvPr>
          <p:cNvSpPr/>
          <p:nvPr/>
        </p:nvSpPr>
        <p:spPr>
          <a:xfrm>
            <a:off x="1902688" y="2702003"/>
            <a:ext cx="8579224" cy="1016641"/>
          </a:xfrm>
          <a:prstGeom prst="roundRect">
            <a:avLst>
              <a:gd name="adj" fmla="val 12956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87120D9-1F4C-BF4B-AB75-6154C01942DD}"/>
              </a:ext>
            </a:extLst>
          </p:cNvPr>
          <p:cNvSpPr/>
          <p:nvPr/>
        </p:nvSpPr>
        <p:spPr>
          <a:xfrm>
            <a:off x="1902688" y="1703291"/>
            <a:ext cx="8579224" cy="1016641"/>
          </a:xfrm>
          <a:prstGeom prst="roundRect">
            <a:avLst>
              <a:gd name="adj" fmla="val 1045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26994AA-99E0-434F-A8E1-66721DC533C2}"/>
              </a:ext>
            </a:extLst>
          </p:cNvPr>
          <p:cNvSpPr/>
          <p:nvPr/>
        </p:nvSpPr>
        <p:spPr>
          <a:xfrm>
            <a:off x="1902688" y="3679156"/>
            <a:ext cx="8579224" cy="1016641"/>
          </a:xfrm>
          <a:prstGeom prst="roundRect">
            <a:avLst>
              <a:gd name="adj" fmla="val 1483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E4787DC-6643-8A46-9505-90361CBCA56B}"/>
              </a:ext>
            </a:extLst>
          </p:cNvPr>
          <p:cNvSpPr/>
          <p:nvPr/>
        </p:nvSpPr>
        <p:spPr>
          <a:xfrm>
            <a:off x="1902688" y="4665274"/>
            <a:ext cx="8579224" cy="1016641"/>
          </a:xfrm>
          <a:prstGeom prst="roundRect">
            <a:avLst>
              <a:gd name="adj" fmla="val 13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CA36FFD-753C-8442-B44A-C248E636B6F2}"/>
              </a:ext>
            </a:extLst>
          </p:cNvPr>
          <p:cNvSpPr/>
          <p:nvPr/>
        </p:nvSpPr>
        <p:spPr>
          <a:xfrm>
            <a:off x="1902688" y="5642427"/>
            <a:ext cx="8579224" cy="613229"/>
          </a:xfrm>
          <a:prstGeom prst="roundRect">
            <a:avLst>
              <a:gd name="adj" fmla="val 1989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ED7C7-E584-B347-B63A-A78435448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0694" y="1825625"/>
            <a:ext cx="8321218" cy="4351338"/>
          </a:xfrm>
        </p:spPr>
        <p:txBody>
          <a:bodyPr>
            <a:noAutofit/>
          </a:bodyPr>
          <a:lstStyle/>
          <a:p>
            <a:pPr>
              <a:spcBef>
                <a:spcPts val="1600"/>
              </a:spcBef>
            </a:pPr>
            <a:r>
              <a:rPr lang="en-US" dirty="0"/>
              <a:t>Due Diligence for Acquisition or Financing: Property Condition Reports</a:t>
            </a:r>
          </a:p>
          <a:p>
            <a:pPr>
              <a:spcBef>
                <a:spcPts val="1600"/>
              </a:spcBef>
            </a:pPr>
            <a:r>
              <a:rPr lang="en-US" dirty="0"/>
              <a:t>Due Diligence for Joint Venture Partnerships: Project Monitoring</a:t>
            </a:r>
          </a:p>
          <a:p>
            <a:pPr>
              <a:spcBef>
                <a:spcPts val="1600"/>
              </a:spcBef>
            </a:pPr>
            <a:r>
              <a:rPr lang="en-US" dirty="0"/>
              <a:t>Supporting PRIM as Project Owner: Owner’s Project Management Support including Workouts</a:t>
            </a:r>
          </a:p>
          <a:p>
            <a:pPr>
              <a:spcBef>
                <a:spcPts val="1600"/>
              </a:spcBef>
            </a:pPr>
            <a:r>
              <a:rPr lang="en-US" dirty="0"/>
              <a:t>Assembling and Managing multiple member teams as needed by PRIM</a:t>
            </a:r>
          </a:p>
          <a:p>
            <a:pPr>
              <a:spcBef>
                <a:spcPts val="1600"/>
              </a:spcBef>
            </a:pPr>
            <a:r>
              <a:rPr lang="en-US" dirty="0"/>
              <a:t>Support another PRIM Consultant</a:t>
            </a:r>
          </a:p>
          <a:p>
            <a:pPr>
              <a:spcBef>
                <a:spcPts val="1600"/>
              </a:spcBef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256BDF-8207-B84F-83CE-122EA50A4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4888" y="230188"/>
            <a:ext cx="1588008" cy="113311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D1139F1-92A3-CD45-B3B4-B9435F866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Coast and Harbor can Assist PRIM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A972EE-67C4-6243-B57E-5B2F09E9FE59}"/>
              </a:ext>
            </a:extLst>
          </p:cNvPr>
          <p:cNvSpPr/>
          <p:nvPr/>
        </p:nvSpPr>
        <p:spPr>
          <a:xfrm>
            <a:off x="838200" y="1363298"/>
            <a:ext cx="11353800" cy="45719"/>
          </a:xfrm>
          <a:prstGeom prst="rect">
            <a:avLst/>
          </a:prstGeom>
          <a:solidFill>
            <a:srgbClr val="C23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607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64F542-8127-F74B-90C2-90614AC0BA3A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rgbClr val="8C9EAF"/>
              </a:gs>
              <a:gs pos="100000">
                <a:schemeClr val="bg1"/>
              </a:gs>
            </a:gsLst>
            <a:lin ang="16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6108FF-70A7-9F4D-8002-D71D4A11E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72126"/>
            <a:ext cx="10515600" cy="1325563"/>
          </a:xfrm>
        </p:spPr>
        <p:txBody>
          <a:bodyPr>
            <a:noAutofit/>
          </a:bodyPr>
          <a:lstStyle/>
          <a:p>
            <a:pPr>
              <a:lnSpc>
                <a:spcPts val="4800"/>
              </a:lnSpc>
            </a:pPr>
            <a:r>
              <a:rPr lang="en-US" sz="5400" dirty="0">
                <a:solidFill>
                  <a:srgbClr val="183C5F"/>
                </a:solidFill>
              </a:rPr>
              <a:t>CASE STUDIES OF RECENT PROJECT ASSIGNMENTS</a:t>
            </a:r>
            <a:endParaRPr lang="en-US" sz="5400" dirty="0">
              <a:solidFill>
                <a:srgbClr val="183C5F"/>
              </a:solidFill>
              <a:latin typeface="Times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EC74CB-6142-CB48-A09D-24AF90BA92D6}"/>
              </a:ext>
            </a:extLst>
          </p:cNvPr>
          <p:cNvSpPr/>
          <p:nvPr/>
        </p:nvSpPr>
        <p:spPr>
          <a:xfrm>
            <a:off x="838200" y="3051970"/>
            <a:ext cx="11353800" cy="45719"/>
          </a:xfrm>
          <a:prstGeom prst="rect">
            <a:avLst/>
          </a:prstGeom>
          <a:solidFill>
            <a:srgbClr val="C23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3060B9-2FCE-5842-82BA-BEF9415E8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4888" y="1918860"/>
            <a:ext cx="1588008" cy="113311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4C36990-758E-4A45-A3B5-3226FDABF6AE}"/>
              </a:ext>
            </a:extLst>
          </p:cNvPr>
          <p:cNvSpPr/>
          <p:nvPr/>
        </p:nvSpPr>
        <p:spPr>
          <a:xfrm>
            <a:off x="838200" y="3183375"/>
            <a:ext cx="28408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>
                <a:solidFill>
                  <a:srgbClr val="183C5F"/>
                </a:solidFill>
                <a:latin typeface="Times" pitchFamily="2" charset="0"/>
              </a:rPr>
              <a:t>(Due Diligence)</a:t>
            </a:r>
            <a:endParaRPr lang="en-US" sz="3200" i="1" dirty="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020857"/>
      </p:ext>
    </p:extLst>
  </p:cSld>
  <p:clrMapOvr>
    <a:masterClrMapping/>
  </p:clrMapOvr>
  <p:transition spd="med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04699-6DF3-A64F-86F0-1D57DB6FC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D5C7D5-6449-184F-98DA-885355D786B1}"/>
              </a:ext>
            </a:extLst>
          </p:cNvPr>
          <p:cNvSpPr/>
          <p:nvPr/>
        </p:nvSpPr>
        <p:spPr>
          <a:xfrm>
            <a:off x="838200" y="1363298"/>
            <a:ext cx="11353800" cy="45719"/>
          </a:xfrm>
          <a:prstGeom prst="rect">
            <a:avLst/>
          </a:prstGeom>
          <a:solidFill>
            <a:srgbClr val="C23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5A2EFB-CB03-0742-ACD6-A1988F326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4888" y="230188"/>
            <a:ext cx="1588008" cy="113311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072940C-604F-B441-99A4-04D051D94B2A}"/>
              </a:ext>
            </a:extLst>
          </p:cNvPr>
          <p:cNvSpPr txBox="1">
            <a:spLocks/>
          </p:cNvSpPr>
          <p:nvPr/>
        </p:nvSpPr>
        <p:spPr>
          <a:xfrm>
            <a:off x="838201" y="1825625"/>
            <a:ext cx="4925906" cy="4102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>
                <a:solidFill>
                  <a:srgbClr val="C23043"/>
                </a:solidFill>
              </a:rPr>
              <a:t>Northwestern Mutual: Malden Center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b="1" dirty="0">
                <a:solidFill>
                  <a:srgbClr val="183C5F"/>
                </a:solidFill>
              </a:rPr>
              <a:t>a $150 million mixed use project</a:t>
            </a:r>
            <a:endParaRPr lang="en-US" sz="2000" b="1" dirty="0">
              <a:solidFill>
                <a:srgbClr val="C23043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5-story, 250-unit apartment building with 2 levels of underground parking </a:t>
            </a:r>
          </a:p>
          <a:p>
            <a:pPr>
              <a:buFont typeface="Wingdings" pitchFamily="2" charset="2"/>
              <a:buChar char="Ø"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6 story, 70-unit apartment building with 10,000SF of retail space</a:t>
            </a:r>
          </a:p>
          <a:p>
            <a:pPr>
              <a:buFont typeface="Wingdings" pitchFamily="2" charset="2"/>
              <a:buChar char="Ø"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5-story office building, core and shell only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666098-08A6-FF49-9004-B0EE4956841F}"/>
              </a:ext>
            </a:extLst>
          </p:cNvPr>
          <p:cNvSpPr/>
          <p:nvPr/>
        </p:nvSpPr>
        <p:spPr>
          <a:xfrm>
            <a:off x="11467252" y="1409016"/>
            <a:ext cx="724747" cy="43635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4967D6-EC62-3E46-ABB6-1D547B93135D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52834" y="1409015"/>
            <a:ext cx="5714417" cy="4363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26769595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58BBEB7-7610-AB42-9174-AFC939C497BB}"/>
              </a:ext>
            </a:extLst>
          </p:cNvPr>
          <p:cNvSpPr/>
          <p:nvPr/>
        </p:nvSpPr>
        <p:spPr>
          <a:xfrm>
            <a:off x="845884" y="1363298"/>
            <a:ext cx="11353800" cy="45719"/>
          </a:xfrm>
          <a:prstGeom prst="rect">
            <a:avLst/>
          </a:prstGeom>
          <a:solidFill>
            <a:srgbClr val="C23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06C516-67C9-CE49-9B3C-4C93743C9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4888" y="230188"/>
            <a:ext cx="1588008" cy="11331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B04699-6DF3-A64F-86F0-1D57DB6FC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 Chart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FF58CEC-CF81-2C44-B924-D3E54BC50581}"/>
              </a:ext>
            </a:extLst>
          </p:cNvPr>
          <p:cNvSpPr/>
          <p:nvPr/>
        </p:nvSpPr>
        <p:spPr>
          <a:xfrm>
            <a:off x="4517396" y="1746107"/>
            <a:ext cx="2324803" cy="763898"/>
          </a:xfrm>
          <a:prstGeom prst="roundRect">
            <a:avLst>
              <a:gd name="adj" fmla="val 28811"/>
            </a:avLst>
          </a:prstGeom>
          <a:solidFill>
            <a:srgbClr val="FF9E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17CD020-F731-2A4D-AFC1-5F2B92FCE568}"/>
              </a:ext>
            </a:extLst>
          </p:cNvPr>
          <p:cNvSpPr/>
          <p:nvPr/>
        </p:nvSpPr>
        <p:spPr>
          <a:xfrm>
            <a:off x="4517396" y="1690688"/>
            <a:ext cx="2324803" cy="746911"/>
          </a:xfrm>
          <a:prstGeom prst="roundRect">
            <a:avLst>
              <a:gd name="adj" fmla="val 28811"/>
            </a:avLst>
          </a:prstGeom>
          <a:solidFill>
            <a:srgbClr val="C23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A3E26F-5FAF-774E-B4C4-54B731A323BB}"/>
              </a:ext>
            </a:extLst>
          </p:cNvPr>
          <p:cNvSpPr txBox="1"/>
          <p:nvPr/>
        </p:nvSpPr>
        <p:spPr>
          <a:xfrm>
            <a:off x="4467465" y="1822306"/>
            <a:ext cx="2434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" pitchFamily="2" charset="0"/>
              </a:rPr>
              <a:t>Marcella </a:t>
            </a:r>
            <a:r>
              <a:rPr lang="en-US" sz="1600" b="1" dirty="0" err="1">
                <a:solidFill>
                  <a:schemeClr val="bg1"/>
                </a:solidFill>
                <a:latin typeface="Times" pitchFamily="2" charset="0"/>
              </a:rPr>
              <a:t>Lancome</a:t>
            </a:r>
            <a:endParaRPr lang="en-US" sz="1600" b="1" dirty="0">
              <a:solidFill>
                <a:schemeClr val="bg1"/>
              </a:solidFill>
              <a:latin typeface="Times" pitchFamily="2" charset="0"/>
            </a:endParaRPr>
          </a:p>
          <a:p>
            <a:pPr algn="ctr"/>
            <a:r>
              <a:rPr lang="en-US" sz="1200" i="1" dirty="0">
                <a:solidFill>
                  <a:schemeClr val="bg1"/>
                </a:solidFill>
                <a:latin typeface="Times" pitchFamily="2" charset="0"/>
              </a:rPr>
              <a:t>President &amp; CEO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D1EBD9-757F-2743-9C17-00D81BF2FCE8}"/>
              </a:ext>
            </a:extLst>
          </p:cNvPr>
          <p:cNvCxnSpPr>
            <a:cxnSpLocks/>
          </p:cNvCxnSpPr>
          <p:nvPr/>
        </p:nvCxnSpPr>
        <p:spPr>
          <a:xfrm flipV="1">
            <a:off x="4491760" y="4668675"/>
            <a:ext cx="0" cy="655359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61348332-C36A-8948-867B-00B9ABF64AA4}"/>
              </a:ext>
            </a:extLst>
          </p:cNvPr>
          <p:cNvSpPr/>
          <p:nvPr/>
        </p:nvSpPr>
        <p:spPr>
          <a:xfrm>
            <a:off x="3842269" y="5220192"/>
            <a:ext cx="1282974" cy="781675"/>
          </a:xfrm>
          <a:prstGeom prst="roundRect">
            <a:avLst>
              <a:gd name="adj" fmla="val 28811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7B3C1AF0-20A4-214E-B722-DC6E1DE62BFB}"/>
              </a:ext>
            </a:extLst>
          </p:cNvPr>
          <p:cNvSpPr/>
          <p:nvPr/>
        </p:nvSpPr>
        <p:spPr>
          <a:xfrm>
            <a:off x="3842269" y="5157547"/>
            <a:ext cx="1282974" cy="781675"/>
          </a:xfrm>
          <a:prstGeom prst="roundRect">
            <a:avLst>
              <a:gd name="adj" fmla="val 28811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97A24EC-7D11-3040-BBF6-12B1F8D8D9C4}"/>
              </a:ext>
            </a:extLst>
          </p:cNvPr>
          <p:cNvSpPr txBox="1"/>
          <p:nvPr/>
        </p:nvSpPr>
        <p:spPr>
          <a:xfrm>
            <a:off x="3845668" y="5302503"/>
            <a:ext cx="13434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1" dirty="0">
                <a:solidFill>
                  <a:schemeClr val="bg1"/>
                </a:solidFill>
                <a:latin typeface="Times" pitchFamily="2" charset="0"/>
              </a:rPr>
              <a:t>Technical </a:t>
            </a:r>
            <a:br>
              <a:rPr lang="en-US" sz="1300" i="1" dirty="0">
                <a:solidFill>
                  <a:schemeClr val="bg1"/>
                </a:solidFill>
                <a:latin typeface="Times" pitchFamily="2" charset="0"/>
              </a:rPr>
            </a:br>
            <a:r>
              <a:rPr lang="en-US" sz="1300" i="1" dirty="0">
                <a:solidFill>
                  <a:schemeClr val="bg1"/>
                </a:solidFill>
                <a:latin typeface="Times" pitchFamily="2" charset="0"/>
              </a:rPr>
              <a:t>Consultants</a:t>
            </a:r>
          </a:p>
        </p:txBody>
      </p: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5F37CC21-306A-B748-8451-7F0E77675F20}"/>
              </a:ext>
            </a:extLst>
          </p:cNvPr>
          <p:cNvCxnSpPr>
            <a:cxnSpLocks/>
            <a:endCxn id="29" idx="0"/>
          </p:cNvCxnSpPr>
          <p:nvPr/>
        </p:nvCxnSpPr>
        <p:spPr>
          <a:xfrm rot="10800000" flipV="1">
            <a:off x="2495396" y="4655975"/>
            <a:ext cx="1996364" cy="501572"/>
          </a:xfrm>
          <a:prstGeom prst="bentConnector2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3C9E6CC-48F4-A04C-9CFB-1B363DF6ED5D}"/>
              </a:ext>
            </a:extLst>
          </p:cNvPr>
          <p:cNvSpPr/>
          <p:nvPr/>
        </p:nvSpPr>
        <p:spPr>
          <a:xfrm>
            <a:off x="1624423" y="5220192"/>
            <a:ext cx="1741945" cy="781675"/>
          </a:xfrm>
          <a:prstGeom prst="roundRect">
            <a:avLst>
              <a:gd name="adj" fmla="val 28811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14ED2FE-ED86-004B-8A20-F77C1485091B}"/>
              </a:ext>
            </a:extLst>
          </p:cNvPr>
          <p:cNvSpPr/>
          <p:nvPr/>
        </p:nvSpPr>
        <p:spPr>
          <a:xfrm>
            <a:off x="1624423" y="5157547"/>
            <a:ext cx="1741945" cy="781675"/>
          </a:xfrm>
          <a:prstGeom prst="roundRect">
            <a:avLst>
              <a:gd name="adj" fmla="val 28811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67EAA25-7114-A341-8D9A-BEC72E2547A4}"/>
              </a:ext>
            </a:extLst>
          </p:cNvPr>
          <p:cNvSpPr txBox="1"/>
          <p:nvPr/>
        </p:nvSpPr>
        <p:spPr>
          <a:xfrm>
            <a:off x="1623779" y="5302503"/>
            <a:ext cx="1821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1" dirty="0">
                <a:solidFill>
                  <a:schemeClr val="bg1"/>
                </a:solidFill>
                <a:latin typeface="Times" pitchFamily="2" charset="0"/>
              </a:rPr>
              <a:t>Project Managers</a:t>
            </a:r>
          </a:p>
          <a:p>
            <a:pPr algn="ctr"/>
            <a:r>
              <a:rPr lang="en-US" sz="1300" i="1" dirty="0">
                <a:solidFill>
                  <a:schemeClr val="bg1"/>
                </a:solidFill>
                <a:latin typeface="Times" pitchFamily="2" charset="0"/>
              </a:rPr>
              <a:t>Clerks of the Works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3DCD75EF-B085-FB41-9D8C-906743F9C94B}"/>
              </a:ext>
            </a:extLst>
          </p:cNvPr>
          <p:cNvSpPr/>
          <p:nvPr/>
        </p:nvSpPr>
        <p:spPr>
          <a:xfrm>
            <a:off x="1497438" y="3429552"/>
            <a:ext cx="2017324" cy="781674"/>
          </a:xfrm>
          <a:prstGeom prst="roundRect">
            <a:avLst>
              <a:gd name="adj" fmla="val 28811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826E860B-C885-4F4A-A5A4-0C7D3DFBCA09}"/>
              </a:ext>
            </a:extLst>
          </p:cNvPr>
          <p:cNvSpPr/>
          <p:nvPr/>
        </p:nvSpPr>
        <p:spPr>
          <a:xfrm>
            <a:off x="1497438" y="3374134"/>
            <a:ext cx="2017326" cy="781272"/>
          </a:xfrm>
          <a:prstGeom prst="roundRect">
            <a:avLst>
              <a:gd name="adj" fmla="val 2881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D04BBD1-5C5C-D04D-853E-DBC149517209}"/>
              </a:ext>
            </a:extLst>
          </p:cNvPr>
          <p:cNvSpPr txBox="1"/>
          <p:nvPr/>
        </p:nvSpPr>
        <p:spPr>
          <a:xfrm>
            <a:off x="1629056" y="3429550"/>
            <a:ext cx="188570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Times" pitchFamily="2" charset="0"/>
              </a:rPr>
              <a:t>Richard Ness, RA</a:t>
            </a:r>
          </a:p>
          <a:p>
            <a:pPr algn="ctr"/>
            <a:r>
              <a:rPr lang="en-US" sz="1200" i="1" dirty="0">
                <a:solidFill>
                  <a:schemeClr val="bg1"/>
                </a:solidFill>
                <a:latin typeface="Times" pitchFamily="2" charset="0"/>
              </a:rPr>
              <a:t>Director of </a:t>
            </a:r>
            <a:br>
              <a:rPr lang="en-US" sz="1200" i="1" dirty="0">
                <a:solidFill>
                  <a:schemeClr val="bg1"/>
                </a:solidFill>
                <a:latin typeface="Times" pitchFamily="2" charset="0"/>
              </a:rPr>
            </a:br>
            <a:r>
              <a:rPr lang="en-US" sz="1200" i="1" dirty="0">
                <a:solidFill>
                  <a:schemeClr val="bg1"/>
                </a:solidFill>
                <a:latin typeface="Times" pitchFamily="2" charset="0"/>
              </a:rPr>
              <a:t>Project Development</a:t>
            </a:r>
          </a:p>
        </p:txBody>
      </p: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F78D40ED-47BD-1F4A-9353-04C5E7BDCFD1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4424371" y="4655975"/>
            <a:ext cx="2252808" cy="501572"/>
          </a:xfrm>
          <a:prstGeom prst="bentConnector2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7C4E74A6-EE28-044B-888B-A6ADD7187312}"/>
              </a:ext>
            </a:extLst>
          </p:cNvPr>
          <p:cNvSpPr/>
          <p:nvPr/>
        </p:nvSpPr>
        <p:spPr>
          <a:xfrm>
            <a:off x="5621643" y="5220192"/>
            <a:ext cx="2111072" cy="781675"/>
          </a:xfrm>
          <a:prstGeom prst="roundRect">
            <a:avLst>
              <a:gd name="adj" fmla="val 28811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00E29F1-420C-C644-BF5C-C914D8E531C6}"/>
              </a:ext>
            </a:extLst>
          </p:cNvPr>
          <p:cNvSpPr/>
          <p:nvPr/>
        </p:nvSpPr>
        <p:spPr>
          <a:xfrm>
            <a:off x="5621642" y="5157547"/>
            <a:ext cx="2111073" cy="781675"/>
          </a:xfrm>
          <a:prstGeom prst="roundRect">
            <a:avLst>
              <a:gd name="adj" fmla="val 28811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9B90C3-959C-7F45-9F3A-9A85F08143D6}"/>
              </a:ext>
            </a:extLst>
          </p:cNvPr>
          <p:cNvSpPr txBox="1"/>
          <p:nvPr/>
        </p:nvSpPr>
        <p:spPr>
          <a:xfrm>
            <a:off x="5847008" y="5226300"/>
            <a:ext cx="1885706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1" dirty="0">
                <a:solidFill>
                  <a:schemeClr val="bg1"/>
                </a:solidFill>
                <a:latin typeface="Times" pitchFamily="2" charset="0"/>
              </a:rPr>
              <a:t>Senior Project Managers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Times" pitchFamily="2" charset="0"/>
              </a:rPr>
              <a:t>David Keller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Times" pitchFamily="2" charset="0"/>
              </a:rPr>
              <a:t>Andrea Jones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D671325D-71C9-6D4C-B37F-A24DF39C41B7}"/>
              </a:ext>
            </a:extLst>
          </p:cNvPr>
          <p:cNvSpPr/>
          <p:nvPr/>
        </p:nvSpPr>
        <p:spPr>
          <a:xfrm>
            <a:off x="6775550" y="3429552"/>
            <a:ext cx="2017324" cy="781674"/>
          </a:xfrm>
          <a:prstGeom prst="roundRect">
            <a:avLst>
              <a:gd name="adj" fmla="val 28811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D674FE22-9987-3B44-BC6D-59ABE834CDAC}"/>
              </a:ext>
            </a:extLst>
          </p:cNvPr>
          <p:cNvSpPr/>
          <p:nvPr/>
        </p:nvSpPr>
        <p:spPr>
          <a:xfrm>
            <a:off x="6775550" y="3374134"/>
            <a:ext cx="2017326" cy="781272"/>
          </a:xfrm>
          <a:prstGeom prst="roundRect">
            <a:avLst>
              <a:gd name="adj" fmla="val 2881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470A99E-E55D-DC46-A830-13B4CCA0281E}"/>
              </a:ext>
            </a:extLst>
          </p:cNvPr>
          <p:cNvSpPr txBox="1"/>
          <p:nvPr/>
        </p:nvSpPr>
        <p:spPr>
          <a:xfrm>
            <a:off x="6907168" y="3429550"/>
            <a:ext cx="188570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Times" pitchFamily="2" charset="0"/>
              </a:rPr>
              <a:t>Suzanne Slater</a:t>
            </a:r>
          </a:p>
          <a:p>
            <a:pPr algn="ctr"/>
            <a:r>
              <a:rPr lang="en-US" sz="1200" i="1" dirty="0">
                <a:solidFill>
                  <a:schemeClr val="bg1"/>
                </a:solidFill>
                <a:latin typeface="Times" pitchFamily="2" charset="0"/>
              </a:rPr>
              <a:t>Director of </a:t>
            </a:r>
            <a:br>
              <a:rPr lang="en-US" sz="1200" i="1" dirty="0">
                <a:solidFill>
                  <a:schemeClr val="bg1"/>
                </a:solidFill>
                <a:latin typeface="Times" pitchFamily="2" charset="0"/>
              </a:rPr>
            </a:br>
            <a:r>
              <a:rPr lang="en-US" sz="1200" i="1" dirty="0">
                <a:solidFill>
                  <a:schemeClr val="bg1"/>
                </a:solidFill>
                <a:latin typeface="Times" pitchFamily="2" charset="0"/>
              </a:rPr>
              <a:t>Administration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AA4CA8E2-76BF-404F-9C56-D41C248B0DEF}"/>
              </a:ext>
            </a:extLst>
          </p:cNvPr>
          <p:cNvCxnSpPr>
            <a:cxnSpLocks/>
          </p:cNvCxnSpPr>
          <p:nvPr/>
        </p:nvCxnSpPr>
        <p:spPr>
          <a:xfrm>
            <a:off x="5831063" y="2510005"/>
            <a:ext cx="0" cy="489504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Elbow Connector 92">
            <a:extLst>
              <a:ext uri="{FF2B5EF4-FFF2-40B4-BE49-F238E27FC236}">
                <a16:creationId xmlns:a16="http://schemas.microsoft.com/office/drawing/2014/main" id="{046D0F6C-4536-5F4B-90B6-60B2414FCDF1}"/>
              </a:ext>
            </a:extLst>
          </p:cNvPr>
          <p:cNvCxnSpPr>
            <a:endCxn id="49" idx="0"/>
          </p:cNvCxnSpPr>
          <p:nvPr/>
        </p:nvCxnSpPr>
        <p:spPr>
          <a:xfrm>
            <a:off x="5818363" y="2999509"/>
            <a:ext cx="1965850" cy="374625"/>
          </a:xfrm>
          <a:prstGeom prst="bentConnector2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CB7B2C74-1352-8240-BE38-8E30F4105B49}"/>
              </a:ext>
            </a:extLst>
          </p:cNvPr>
          <p:cNvSpPr/>
          <p:nvPr/>
        </p:nvSpPr>
        <p:spPr>
          <a:xfrm>
            <a:off x="3956653" y="3429551"/>
            <a:ext cx="2381186" cy="775653"/>
          </a:xfrm>
          <a:prstGeom prst="roundRect">
            <a:avLst>
              <a:gd name="adj" fmla="val 28811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7E60DD4B-9B3C-2E46-B0FC-FD419AC464EB}"/>
              </a:ext>
            </a:extLst>
          </p:cNvPr>
          <p:cNvSpPr/>
          <p:nvPr/>
        </p:nvSpPr>
        <p:spPr>
          <a:xfrm>
            <a:off x="3956653" y="3374133"/>
            <a:ext cx="2381186" cy="775165"/>
          </a:xfrm>
          <a:prstGeom prst="roundRect">
            <a:avLst>
              <a:gd name="adj" fmla="val 28811"/>
            </a:avLst>
          </a:prstGeom>
          <a:solidFill>
            <a:srgbClr val="183C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45E46C1-BB17-7C47-9C94-7C242A415F93}"/>
              </a:ext>
            </a:extLst>
          </p:cNvPr>
          <p:cNvSpPr txBox="1"/>
          <p:nvPr/>
        </p:nvSpPr>
        <p:spPr>
          <a:xfrm>
            <a:off x="4066529" y="3429550"/>
            <a:ext cx="227130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Times" pitchFamily="2" charset="0"/>
              </a:rPr>
              <a:t>Claude </a:t>
            </a:r>
            <a:r>
              <a:rPr lang="en-US" sz="1400" b="1" dirty="0" err="1">
                <a:solidFill>
                  <a:schemeClr val="bg1"/>
                </a:solidFill>
                <a:latin typeface="Times" pitchFamily="2" charset="0"/>
              </a:rPr>
              <a:t>Lancome</a:t>
            </a:r>
            <a:r>
              <a:rPr lang="en-US" sz="1400" b="1" dirty="0">
                <a:solidFill>
                  <a:schemeClr val="bg1"/>
                </a:solidFill>
                <a:latin typeface="Times" pitchFamily="2" charset="0"/>
              </a:rPr>
              <a:t>, Esq.</a:t>
            </a:r>
          </a:p>
          <a:p>
            <a:pPr algn="ctr"/>
            <a:r>
              <a:rPr lang="en-US" sz="1200" i="1" dirty="0">
                <a:solidFill>
                  <a:schemeClr val="bg1"/>
                </a:solidFill>
                <a:latin typeface="Times" pitchFamily="2" charset="0"/>
              </a:rPr>
              <a:t>Executive</a:t>
            </a:r>
            <a:br>
              <a:rPr lang="en-US" sz="1200" i="1" dirty="0">
                <a:solidFill>
                  <a:schemeClr val="bg1"/>
                </a:solidFill>
                <a:latin typeface="Times" pitchFamily="2" charset="0"/>
              </a:rPr>
            </a:br>
            <a:r>
              <a:rPr lang="en-US" sz="1200" i="1" dirty="0">
                <a:solidFill>
                  <a:schemeClr val="bg1"/>
                </a:solidFill>
                <a:latin typeface="Times" pitchFamily="2" charset="0"/>
              </a:rPr>
              <a:t>Vice President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D4A7BF4-97F8-1C41-B1CD-333168577F0F}"/>
              </a:ext>
            </a:extLst>
          </p:cNvPr>
          <p:cNvGrpSpPr/>
          <p:nvPr/>
        </p:nvGrpSpPr>
        <p:grpSpPr>
          <a:xfrm>
            <a:off x="1499814" y="3376514"/>
            <a:ext cx="2017326" cy="781272"/>
            <a:chOff x="1499814" y="3376514"/>
            <a:chExt cx="2017326" cy="781272"/>
          </a:xfrm>
        </p:grpSpPr>
        <p:sp>
          <p:nvSpPr>
            <p:cNvPr id="116" name="Rounded Rectangle 115">
              <a:extLst>
                <a:ext uri="{FF2B5EF4-FFF2-40B4-BE49-F238E27FC236}">
                  <a16:creationId xmlns:a16="http://schemas.microsoft.com/office/drawing/2014/main" id="{ED19FAF3-0A6C-3B4A-B543-7197F2F38358}"/>
                </a:ext>
              </a:extLst>
            </p:cNvPr>
            <p:cNvSpPr/>
            <p:nvPr/>
          </p:nvSpPr>
          <p:spPr>
            <a:xfrm>
              <a:off x="1499814" y="3376514"/>
              <a:ext cx="2017326" cy="781272"/>
            </a:xfrm>
            <a:prstGeom prst="roundRect">
              <a:avLst>
                <a:gd name="adj" fmla="val 28811"/>
              </a:avLst>
            </a:prstGeom>
            <a:solidFill>
              <a:schemeClr val="bg1"/>
            </a:solidFill>
            <a:ln w="38100">
              <a:solidFill>
                <a:srgbClr val="C23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A4B6BC04-FD03-A04C-8F71-A72720D4F50B}"/>
                </a:ext>
              </a:extLst>
            </p:cNvPr>
            <p:cNvSpPr txBox="1"/>
            <p:nvPr/>
          </p:nvSpPr>
          <p:spPr>
            <a:xfrm>
              <a:off x="1631432" y="3431930"/>
              <a:ext cx="188570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183C5F"/>
                  </a:solidFill>
                  <a:latin typeface="Times" pitchFamily="2" charset="0"/>
                </a:rPr>
                <a:t>Richard Ness, RA</a:t>
              </a:r>
            </a:p>
            <a:p>
              <a:pPr algn="ctr"/>
              <a:r>
                <a:rPr lang="en-US" sz="1200" i="1" dirty="0">
                  <a:solidFill>
                    <a:srgbClr val="183C5F"/>
                  </a:solidFill>
                  <a:latin typeface="Times" pitchFamily="2" charset="0"/>
                </a:rPr>
                <a:t>Director of </a:t>
              </a:r>
              <a:br>
                <a:rPr lang="en-US" sz="1200" i="1" dirty="0">
                  <a:solidFill>
                    <a:srgbClr val="183C5F"/>
                  </a:solidFill>
                  <a:latin typeface="Times" pitchFamily="2" charset="0"/>
                </a:rPr>
              </a:br>
              <a:r>
                <a:rPr lang="en-US" sz="1200" i="1" dirty="0">
                  <a:solidFill>
                    <a:srgbClr val="183C5F"/>
                  </a:solidFill>
                  <a:latin typeface="Times" pitchFamily="2" charset="0"/>
                </a:rPr>
                <a:t>Project Development</a:t>
              </a:r>
            </a:p>
          </p:txBody>
        </p:sp>
      </p:grp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F8593743-CDD4-C649-BC2B-5FBA6A73D55D}"/>
              </a:ext>
            </a:extLst>
          </p:cNvPr>
          <p:cNvSpPr/>
          <p:nvPr/>
        </p:nvSpPr>
        <p:spPr>
          <a:xfrm>
            <a:off x="9645919" y="3429552"/>
            <a:ext cx="1826365" cy="1357302"/>
          </a:xfrm>
          <a:prstGeom prst="roundRect">
            <a:avLst>
              <a:gd name="adj" fmla="val 28811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D67C1703-E6F5-5A47-B865-B6F2800958CC}"/>
              </a:ext>
            </a:extLst>
          </p:cNvPr>
          <p:cNvSpPr/>
          <p:nvPr/>
        </p:nvSpPr>
        <p:spPr>
          <a:xfrm>
            <a:off x="9645919" y="3374133"/>
            <a:ext cx="1826367" cy="1346212"/>
          </a:xfrm>
          <a:prstGeom prst="roundRect">
            <a:avLst>
              <a:gd name="adj" fmla="val 2881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829FF0D-9B0F-6642-8F68-C25019CA3F2D}"/>
              </a:ext>
            </a:extLst>
          </p:cNvPr>
          <p:cNvSpPr txBox="1"/>
          <p:nvPr/>
        </p:nvSpPr>
        <p:spPr>
          <a:xfrm>
            <a:off x="9758620" y="3429550"/>
            <a:ext cx="1713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Times" pitchFamily="2" charset="0"/>
              </a:rPr>
              <a:t>Business Advisors</a:t>
            </a:r>
            <a:br>
              <a:rPr lang="en-US" sz="1200" b="1" dirty="0">
                <a:solidFill>
                  <a:schemeClr val="bg1"/>
                </a:solidFill>
                <a:latin typeface="Times" pitchFamily="2" charset="0"/>
              </a:rPr>
            </a:br>
            <a:r>
              <a:rPr lang="en-US" sz="1200" b="1" dirty="0">
                <a:solidFill>
                  <a:schemeClr val="bg1"/>
                </a:solidFill>
                <a:latin typeface="Times" pitchFamily="2" charset="0"/>
              </a:rPr>
              <a:t>Accounting Firm</a:t>
            </a:r>
            <a:br>
              <a:rPr lang="en-US" sz="1200" b="1" dirty="0">
                <a:solidFill>
                  <a:schemeClr val="bg1"/>
                </a:solidFill>
                <a:latin typeface="Times" pitchFamily="2" charset="0"/>
              </a:rPr>
            </a:br>
            <a:r>
              <a:rPr lang="en-US" sz="1200" b="1" dirty="0">
                <a:solidFill>
                  <a:schemeClr val="bg1"/>
                </a:solidFill>
                <a:latin typeface="Times" pitchFamily="2" charset="0"/>
              </a:rPr>
              <a:t>Law Firm</a:t>
            </a:r>
            <a:br>
              <a:rPr lang="en-US" sz="1200" b="1" dirty="0">
                <a:solidFill>
                  <a:schemeClr val="bg1"/>
                </a:solidFill>
                <a:latin typeface="Times" pitchFamily="2" charset="0"/>
              </a:rPr>
            </a:br>
            <a:r>
              <a:rPr lang="en-US" sz="1200" b="1" dirty="0">
                <a:solidFill>
                  <a:schemeClr val="bg1"/>
                </a:solidFill>
                <a:latin typeface="Times" pitchFamily="2" charset="0"/>
              </a:rPr>
              <a:t>Insurance Firm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Times" pitchFamily="2" charset="0"/>
              </a:rPr>
              <a:t>IT Firm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Times" pitchFamily="2" charset="0"/>
              </a:rPr>
              <a:t>Web Services Firm</a:t>
            </a:r>
            <a:endParaRPr lang="en-US" sz="1200" dirty="0">
              <a:solidFill>
                <a:schemeClr val="bg1"/>
              </a:solidFill>
              <a:latin typeface="Times" pitchFamily="2" charset="0"/>
            </a:endParaRP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BB73B91C-F588-2040-BF61-F59E85DB505D}"/>
              </a:ext>
            </a:extLst>
          </p:cNvPr>
          <p:cNvCxnSpPr>
            <a:cxnSpLocks/>
          </p:cNvCxnSpPr>
          <p:nvPr/>
        </p:nvCxnSpPr>
        <p:spPr>
          <a:xfrm>
            <a:off x="6172267" y="2510005"/>
            <a:ext cx="0" cy="302468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Elbow Connector 96">
            <a:extLst>
              <a:ext uri="{FF2B5EF4-FFF2-40B4-BE49-F238E27FC236}">
                <a16:creationId xmlns:a16="http://schemas.microsoft.com/office/drawing/2014/main" id="{95870319-7F9D-BB44-9D46-9DF05DA16175}"/>
              </a:ext>
            </a:extLst>
          </p:cNvPr>
          <p:cNvCxnSpPr>
            <a:cxnSpLocks/>
            <a:endCxn id="60" idx="0"/>
          </p:cNvCxnSpPr>
          <p:nvPr/>
        </p:nvCxnSpPr>
        <p:spPr>
          <a:xfrm>
            <a:off x="6159700" y="2823798"/>
            <a:ext cx="4399403" cy="550335"/>
          </a:xfrm>
          <a:prstGeom prst="bentConnector2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Elbow Connector 76">
            <a:extLst>
              <a:ext uri="{FF2B5EF4-FFF2-40B4-BE49-F238E27FC236}">
                <a16:creationId xmlns:a16="http://schemas.microsoft.com/office/drawing/2014/main" id="{004DB475-31E1-C64F-BCB4-2F18D59353FF}"/>
              </a:ext>
            </a:extLst>
          </p:cNvPr>
          <p:cNvCxnSpPr>
            <a:cxnSpLocks/>
            <a:endCxn id="79" idx="0"/>
          </p:cNvCxnSpPr>
          <p:nvPr/>
        </p:nvCxnSpPr>
        <p:spPr>
          <a:xfrm>
            <a:off x="6580647" y="4655975"/>
            <a:ext cx="2819689" cy="501572"/>
          </a:xfrm>
          <a:prstGeom prst="bentConnector2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ounded Rectangle 77">
            <a:extLst>
              <a:ext uri="{FF2B5EF4-FFF2-40B4-BE49-F238E27FC236}">
                <a16:creationId xmlns:a16="http://schemas.microsoft.com/office/drawing/2014/main" id="{4C597C1D-0C65-F74C-9205-D2E9E1F8A5AF}"/>
              </a:ext>
            </a:extLst>
          </p:cNvPr>
          <p:cNvSpPr/>
          <p:nvPr/>
        </p:nvSpPr>
        <p:spPr>
          <a:xfrm>
            <a:off x="8232118" y="5220192"/>
            <a:ext cx="2336438" cy="781675"/>
          </a:xfrm>
          <a:prstGeom prst="roundRect">
            <a:avLst>
              <a:gd name="adj" fmla="val 28811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76A3FE2B-DF2E-1548-97F1-8CBC26E4E142}"/>
              </a:ext>
            </a:extLst>
          </p:cNvPr>
          <p:cNvSpPr/>
          <p:nvPr/>
        </p:nvSpPr>
        <p:spPr>
          <a:xfrm>
            <a:off x="8232117" y="5157547"/>
            <a:ext cx="2336438" cy="781675"/>
          </a:xfrm>
          <a:prstGeom prst="roundRect">
            <a:avLst>
              <a:gd name="adj" fmla="val 28811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2A1829C-ADD4-0F4B-A906-9C3A8F5DA0D3}"/>
              </a:ext>
            </a:extLst>
          </p:cNvPr>
          <p:cNvSpPr txBox="1"/>
          <p:nvPr/>
        </p:nvSpPr>
        <p:spPr>
          <a:xfrm>
            <a:off x="8400333" y="5310938"/>
            <a:ext cx="21823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1" dirty="0">
                <a:solidFill>
                  <a:schemeClr val="bg1"/>
                </a:solidFill>
                <a:latin typeface="Times" pitchFamily="2" charset="0"/>
              </a:rPr>
              <a:t>Pre-Qualified Professionals and Sub-consultants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5826BCB1-0555-C54B-B46E-5A30F88D329A}"/>
              </a:ext>
            </a:extLst>
          </p:cNvPr>
          <p:cNvCxnSpPr>
            <a:cxnSpLocks/>
          </p:cNvCxnSpPr>
          <p:nvPr/>
        </p:nvCxnSpPr>
        <p:spPr>
          <a:xfrm flipV="1">
            <a:off x="5490147" y="2510005"/>
            <a:ext cx="0" cy="864129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Elbow Connector 55">
            <a:extLst>
              <a:ext uri="{FF2B5EF4-FFF2-40B4-BE49-F238E27FC236}">
                <a16:creationId xmlns:a16="http://schemas.microsoft.com/office/drawing/2014/main" id="{9330A60D-1DE3-924D-A753-E191B8160666}"/>
              </a:ext>
            </a:extLst>
          </p:cNvPr>
          <p:cNvCxnSpPr>
            <a:cxnSpLocks/>
            <a:stCxn id="43" idx="0"/>
          </p:cNvCxnSpPr>
          <p:nvPr/>
        </p:nvCxnSpPr>
        <p:spPr>
          <a:xfrm rot="5400000" flipH="1" flipV="1">
            <a:off x="3654955" y="1865354"/>
            <a:ext cx="359926" cy="2657635"/>
          </a:xfrm>
          <a:prstGeom prst="bentConnector2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F87DE456-DCEE-2449-8FE4-977C4C5C018E}"/>
              </a:ext>
            </a:extLst>
          </p:cNvPr>
          <p:cNvCxnSpPr>
            <a:cxnSpLocks/>
          </p:cNvCxnSpPr>
          <p:nvPr/>
        </p:nvCxnSpPr>
        <p:spPr>
          <a:xfrm>
            <a:off x="5151036" y="2524704"/>
            <a:ext cx="0" cy="489504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6585B175-783B-774D-9160-5DCF05994A21}"/>
              </a:ext>
            </a:extLst>
          </p:cNvPr>
          <p:cNvCxnSpPr>
            <a:cxnSpLocks/>
          </p:cNvCxnSpPr>
          <p:nvPr/>
        </p:nvCxnSpPr>
        <p:spPr>
          <a:xfrm flipV="1">
            <a:off x="5490147" y="4141956"/>
            <a:ext cx="0" cy="514019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25D896F1-1980-ED45-847B-5CBD0057951A}"/>
              </a:ext>
            </a:extLst>
          </p:cNvPr>
          <p:cNvGrpSpPr/>
          <p:nvPr/>
        </p:nvGrpSpPr>
        <p:grpSpPr>
          <a:xfrm>
            <a:off x="4469841" y="1693068"/>
            <a:ext cx="2434357" cy="746911"/>
            <a:chOff x="4469841" y="1693068"/>
            <a:chExt cx="2434357" cy="746911"/>
          </a:xfrm>
        </p:grpSpPr>
        <p:sp>
          <p:nvSpPr>
            <p:cNvPr id="110" name="Rounded Rectangle 109">
              <a:extLst>
                <a:ext uri="{FF2B5EF4-FFF2-40B4-BE49-F238E27FC236}">
                  <a16:creationId xmlns:a16="http://schemas.microsoft.com/office/drawing/2014/main" id="{32AE0A2C-C6A8-074B-8D3E-5602E8D0BCA2}"/>
                </a:ext>
              </a:extLst>
            </p:cNvPr>
            <p:cNvSpPr/>
            <p:nvPr/>
          </p:nvSpPr>
          <p:spPr>
            <a:xfrm>
              <a:off x="4519772" y="1693068"/>
              <a:ext cx="2324803" cy="746911"/>
            </a:xfrm>
            <a:prstGeom prst="roundRect">
              <a:avLst>
                <a:gd name="adj" fmla="val 28811"/>
              </a:avLst>
            </a:prstGeom>
            <a:solidFill>
              <a:schemeClr val="bg1"/>
            </a:solidFill>
            <a:ln w="38100">
              <a:solidFill>
                <a:srgbClr val="C23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6E71D47C-ADDB-8449-8A6F-5BCF2B99B0EC}"/>
                </a:ext>
              </a:extLst>
            </p:cNvPr>
            <p:cNvSpPr txBox="1"/>
            <p:nvPr/>
          </p:nvSpPr>
          <p:spPr>
            <a:xfrm>
              <a:off x="4469841" y="1824686"/>
              <a:ext cx="24343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183C5F"/>
                  </a:solidFill>
                  <a:latin typeface="Times" pitchFamily="2" charset="0"/>
                </a:rPr>
                <a:t>Marcella </a:t>
              </a:r>
              <a:r>
                <a:rPr lang="en-US" sz="1600" b="1" dirty="0" err="1">
                  <a:solidFill>
                    <a:srgbClr val="183C5F"/>
                  </a:solidFill>
                  <a:latin typeface="Times" pitchFamily="2" charset="0"/>
                </a:rPr>
                <a:t>Lancome</a:t>
              </a:r>
              <a:endParaRPr lang="en-US" sz="1600" b="1" dirty="0">
                <a:solidFill>
                  <a:srgbClr val="183C5F"/>
                </a:solidFill>
                <a:latin typeface="Times" pitchFamily="2" charset="0"/>
              </a:endParaRPr>
            </a:p>
            <a:p>
              <a:pPr algn="ctr"/>
              <a:r>
                <a:rPr lang="en-US" sz="1200" i="1" dirty="0">
                  <a:solidFill>
                    <a:srgbClr val="183C5F"/>
                  </a:solidFill>
                  <a:latin typeface="Times" pitchFamily="2" charset="0"/>
                </a:rPr>
                <a:t>President &amp; CEO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80D7F33-7773-2546-A7E9-D61221C0E978}"/>
              </a:ext>
            </a:extLst>
          </p:cNvPr>
          <p:cNvGrpSpPr/>
          <p:nvPr/>
        </p:nvGrpSpPr>
        <p:grpSpPr>
          <a:xfrm>
            <a:off x="3844645" y="5159927"/>
            <a:ext cx="1346832" cy="781675"/>
            <a:chOff x="3844645" y="5159927"/>
            <a:chExt cx="1346832" cy="781675"/>
          </a:xfrm>
        </p:grpSpPr>
        <p:sp>
          <p:nvSpPr>
            <p:cNvPr id="112" name="Rounded Rectangle 111">
              <a:extLst>
                <a:ext uri="{FF2B5EF4-FFF2-40B4-BE49-F238E27FC236}">
                  <a16:creationId xmlns:a16="http://schemas.microsoft.com/office/drawing/2014/main" id="{77077CEB-7529-3C4D-8766-7C7883B0FEF3}"/>
                </a:ext>
              </a:extLst>
            </p:cNvPr>
            <p:cNvSpPr/>
            <p:nvPr/>
          </p:nvSpPr>
          <p:spPr>
            <a:xfrm>
              <a:off x="3844645" y="5159927"/>
              <a:ext cx="1282974" cy="781675"/>
            </a:xfrm>
            <a:prstGeom prst="roundRect">
              <a:avLst>
                <a:gd name="adj" fmla="val 28811"/>
              </a:avLst>
            </a:prstGeom>
            <a:solidFill>
              <a:schemeClr val="bg1"/>
            </a:solidFill>
            <a:ln w="38100">
              <a:solidFill>
                <a:srgbClr val="C23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34019048-DF0D-9C4F-91B4-D7065BA91519}"/>
                </a:ext>
              </a:extLst>
            </p:cNvPr>
            <p:cNvSpPr txBox="1"/>
            <p:nvPr/>
          </p:nvSpPr>
          <p:spPr>
            <a:xfrm>
              <a:off x="3848044" y="5304883"/>
              <a:ext cx="134343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i="1" dirty="0">
                  <a:solidFill>
                    <a:srgbClr val="183C5F"/>
                  </a:solidFill>
                  <a:latin typeface="Times" pitchFamily="2" charset="0"/>
                </a:rPr>
                <a:t>Technical </a:t>
              </a:r>
              <a:br>
                <a:rPr lang="en-US" sz="1300" i="1" dirty="0">
                  <a:solidFill>
                    <a:srgbClr val="183C5F"/>
                  </a:solidFill>
                  <a:latin typeface="Times" pitchFamily="2" charset="0"/>
                </a:rPr>
              </a:br>
              <a:r>
                <a:rPr lang="en-US" sz="1300" i="1" dirty="0">
                  <a:solidFill>
                    <a:srgbClr val="183C5F"/>
                  </a:solidFill>
                  <a:latin typeface="Times" pitchFamily="2" charset="0"/>
                </a:rPr>
                <a:t>Consultants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CF116E9-A118-9F43-8468-A0CA16681691}"/>
              </a:ext>
            </a:extLst>
          </p:cNvPr>
          <p:cNvGrpSpPr/>
          <p:nvPr/>
        </p:nvGrpSpPr>
        <p:grpSpPr>
          <a:xfrm>
            <a:off x="1626155" y="5159927"/>
            <a:ext cx="1821716" cy="781675"/>
            <a:chOff x="1626155" y="5159927"/>
            <a:chExt cx="1821716" cy="781675"/>
          </a:xfrm>
        </p:grpSpPr>
        <p:sp>
          <p:nvSpPr>
            <p:cNvPr id="114" name="Rounded Rectangle 113">
              <a:extLst>
                <a:ext uri="{FF2B5EF4-FFF2-40B4-BE49-F238E27FC236}">
                  <a16:creationId xmlns:a16="http://schemas.microsoft.com/office/drawing/2014/main" id="{497F3EE6-1E33-7846-A76C-033795ECFF73}"/>
                </a:ext>
              </a:extLst>
            </p:cNvPr>
            <p:cNvSpPr/>
            <p:nvPr/>
          </p:nvSpPr>
          <p:spPr>
            <a:xfrm>
              <a:off x="1626799" y="5159927"/>
              <a:ext cx="1741945" cy="781675"/>
            </a:xfrm>
            <a:prstGeom prst="roundRect">
              <a:avLst>
                <a:gd name="adj" fmla="val 28811"/>
              </a:avLst>
            </a:prstGeom>
            <a:solidFill>
              <a:schemeClr val="bg1"/>
            </a:solidFill>
            <a:ln w="38100">
              <a:solidFill>
                <a:srgbClr val="C23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208A77F1-4F7C-6841-BEE6-35EA2D226D86}"/>
                </a:ext>
              </a:extLst>
            </p:cNvPr>
            <p:cNvSpPr txBox="1"/>
            <p:nvPr/>
          </p:nvSpPr>
          <p:spPr>
            <a:xfrm>
              <a:off x="1626155" y="5304883"/>
              <a:ext cx="182171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i="1" dirty="0">
                  <a:solidFill>
                    <a:srgbClr val="183C5F"/>
                  </a:solidFill>
                  <a:latin typeface="Times" pitchFamily="2" charset="0"/>
                </a:rPr>
                <a:t>Project Managers</a:t>
              </a:r>
            </a:p>
            <a:p>
              <a:pPr algn="ctr"/>
              <a:r>
                <a:rPr lang="en-US" sz="1300" i="1" dirty="0">
                  <a:solidFill>
                    <a:srgbClr val="183C5F"/>
                  </a:solidFill>
                  <a:latin typeface="Times" pitchFamily="2" charset="0"/>
                </a:rPr>
                <a:t>Clerks of the Works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A7071E7-1E25-3646-B139-4E96D4F0F6AB}"/>
              </a:ext>
            </a:extLst>
          </p:cNvPr>
          <p:cNvGrpSpPr/>
          <p:nvPr/>
        </p:nvGrpSpPr>
        <p:grpSpPr>
          <a:xfrm>
            <a:off x="5624018" y="5159927"/>
            <a:ext cx="2111073" cy="781675"/>
            <a:chOff x="5624018" y="5159927"/>
            <a:chExt cx="2111073" cy="781675"/>
          </a:xfrm>
        </p:grpSpPr>
        <p:sp>
          <p:nvSpPr>
            <p:cNvPr id="118" name="Rounded Rectangle 117">
              <a:extLst>
                <a:ext uri="{FF2B5EF4-FFF2-40B4-BE49-F238E27FC236}">
                  <a16:creationId xmlns:a16="http://schemas.microsoft.com/office/drawing/2014/main" id="{D7E47D76-1B83-F34E-A7C7-EA5837384A44}"/>
                </a:ext>
              </a:extLst>
            </p:cNvPr>
            <p:cNvSpPr/>
            <p:nvPr/>
          </p:nvSpPr>
          <p:spPr>
            <a:xfrm>
              <a:off x="5624018" y="5159927"/>
              <a:ext cx="2111073" cy="781675"/>
            </a:xfrm>
            <a:prstGeom prst="roundRect">
              <a:avLst>
                <a:gd name="adj" fmla="val 28811"/>
              </a:avLst>
            </a:prstGeom>
            <a:solidFill>
              <a:schemeClr val="bg1"/>
            </a:solidFill>
            <a:ln w="38100">
              <a:solidFill>
                <a:srgbClr val="C23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31B61C56-8B15-5B49-8CBC-A46AD4961AB1}"/>
                </a:ext>
              </a:extLst>
            </p:cNvPr>
            <p:cNvSpPr txBox="1"/>
            <p:nvPr/>
          </p:nvSpPr>
          <p:spPr>
            <a:xfrm>
              <a:off x="5849384" y="5228680"/>
              <a:ext cx="1885706" cy="661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i="1" dirty="0">
                  <a:solidFill>
                    <a:srgbClr val="183C5F"/>
                  </a:solidFill>
                  <a:latin typeface="Times" pitchFamily="2" charset="0"/>
                </a:rPr>
                <a:t>Senior Project Managers</a:t>
              </a:r>
            </a:p>
            <a:p>
              <a:pPr algn="ctr"/>
              <a:r>
                <a:rPr lang="en-US" sz="1200" b="1" dirty="0">
                  <a:solidFill>
                    <a:srgbClr val="183C5F"/>
                  </a:solidFill>
                  <a:latin typeface="Times" pitchFamily="2" charset="0"/>
                </a:rPr>
                <a:t>David Keller</a:t>
              </a:r>
            </a:p>
            <a:p>
              <a:pPr algn="ctr"/>
              <a:r>
                <a:rPr lang="en-US" sz="1200" b="1" dirty="0">
                  <a:solidFill>
                    <a:srgbClr val="183C5F"/>
                  </a:solidFill>
                  <a:latin typeface="Times" pitchFamily="2" charset="0"/>
                </a:rPr>
                <a:t>Andrea Jones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EA6CB73-AE15-EC42-BC72-07743020E927}"/>
              </a:ext>
            </a:extLst>
          </p:cNvPr>
          <p:cNvGrpSpPr/>
          <p:nvPr/>
        </p:nvGrpSpPr>
        <p:grpSpPr>
          <a:xfrm>
            <a:off x="6777926" y="3376514"/>
            <a:ext cx="2017326" cy="781272"/>
            <a:chOff x="6777926" y="3376514"/>
            <a:chExt cx="2017326" cy="781272"/>
          </a:xfrm>
        </p:grpSpPr>
        <p:sp>
          <p:nvSpPr>
            <p:cNvPr id="120" name="Rounded Rectangle 119">
              <a:extLst>
                <a:ext uri="{FF2B5EF4-FFF2-40B4-BE49-F238E27FC236}">
                  <a16:creationId xmlns:a16="http://schemas.microsoft.com/office/drawing/2014/main" id="{6E79CE01-E273-CC4C-A674-3ABB844D2FBE}"/>
                </a:ext>
              </a:extLst>
            </p:cNvPr>
            <p:cNvSpPr/>
            <p:nvPr/>
          </p:nvSpPr>
          <p:spPr>
            <a:xfrm>
              <a:off x="6777926" y="3376514"/>
              <a:ext cx="2017326" cy="781272"/>
            </a:xfrm>
            <a:prstGeom prst="roundRect">
              <a:avLst>
                <a:gd name="adj" fmla="val 28811"/>
              </a:avLst>
            </a:prstGeom>
            <a:solidFill>
              <a:schemeClr val="bg1"/>
            </a:solidFill>
            <a:ln w="38100">
              <a:solidFill>
                <a:srgbClr val="C23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9F7D62F5-E2C4-E542-A468-C165A230C9E5}"/>
                </a:ext>
              </a:extLst>
            </p:cNvPr>
            <p:cNvSpPr txBox="1"/>
            <p:nvPr/>
          </p:nvSpPr>
          <p:spPr>
            <a:xfrm>
              <a:off x="6909544" y="3431930"/>
              <a:ext cx="188570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183C5F"/>
                  </a:solidFill>
                  <a:latin typeface="Times" pitchFamily="2" charset="0"/>
                </a:rPr>
                <a:t>Suzanne Slater</a:t>
              </a:r>
            </a:p>
            <a:p>
              <a:pPr algn="ctr"/>
              <a:r>
                <a:rPr lang="en-US" sz="1200" i="1" dirty="0">
                  <a:solidFill>
                    <a:srgbClr val="183C5F"/>
                  </a:solidFill>
                  <a:latin typeface="Times" pitchFamily="2" charset="0"/>
                </a:rPr>
                <a:t>Director of </a:t>
              </a:r>
              <a:br>
                <a:rPr lang="en-US" sz="1200" i="1" dirty="0">
                  <a:solidFill>
                    <a:srgbClr val="183C5F"/>
                  </a:solidFill>
                  <a:latin typeface="Times" pitchFamily="2" charset="0"/>
                </a:rPr>
              </a:br>
              <a:r>
                <a:rPr lang="en-US" sz="1200" i="1" dirty="0">
                  <a:solidFill>
                    <a:srgbClr val="183C5F"/>
                  </a:solidFill>
                  <a:latin typeface="Times" pitchFamily="2" charset="0"/>
                </a:rPr>
                <a:t>Administration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92D401D-EC3A-A946-A27D-03E5D2F510ED}"/>
              </a:ext>
            </a:extLst>
          </p:cNvPr>
          <p:cNvGrpSpPr/>
          <p:nvPr/>
        </p:nvGrpSpPr>
        <p:grpSpPr>
          <a:xfrm>
            <a:off x="3959029" y="3376513"/>
            <a:ext cx="2381186" cy="775165"/>
            <a:chOff x="3959029" y="3376513"/>
            <a:chExt cx="2381186" cy="775165"/>
          </a:xfrm>
        </p:grpSpPr>
        <p:sp>
          <p:nvSpPr>
            <p:cNvPr id="122" name="Rounded Rectangle 121">
              <a:extLst>
                <a:ext uri="{FF2B5EF4-FFF2-40B4-BE49-F238E27FC236}">
                  <a16:creationId xmlns:a16="http://schemas.microsoft.com/office/drawing/2014/main" id="{FF112BBD-91C3-E241-BBF7-E0E43058250C}"/>
                </a:ext>
              </a:extLst>
            </p:cNvPr>
            <p:cNvSpPr/>
            <p:nvPr/>
          </p:nvSpPr>
          <p:spPr>
            <a:xfrm>
              <a:off x="3959029" y="3376513"/>
              <a:ext cx="2381186" cy="775165"/>
            </a:xfrm>
            <a:prstGeom prst="roundRect">
              <a:avLst>
                <a:gd name="adj" fmla="val 28811"/>
              </a:avLst>
            </a:prstGeom>
            <a:solidFill>
              <a:schemeClr val="bg1"/>
            </a:solidFill>
            <a:ln w="38100">
              <a:solidFill>
                <a:srgbClr val="C23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69FB7915-520A-7648-86D9-D3804347A48A}"/>
                </a:ext>
              </a:extLst>
            </p:cNvPr>
            <p:cNvSpPr txBox="1"/>
            <p:nvPr/>
          </p:nvSpPr>
          <p:spPr>
            <a:xfrm>
              <a:off x="4068905" y="3431930"/>
              <a:ext cx="227130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183C5F"/>
                  </a:solidFill>
                  <a:latin typeface="Times" pitchFamily="2" charset="0"/>
                </a:rPr>
                <a:t>Claude </a:t>
              </a:r>
              <a:r>
                <a:rPr lang="en-US" sz="1400" b="1" dirty="0" err="1">
                  <a:solidFill>
                    <a:srgbClr val="183C5F"/>
                  </a:solidFill>
                  <a:latin typeface="Times" pitchFamily="2" charset="0"/>
                </a:rPr>
                <a:t>Lancome</a:t>
              </a:r>
              <a:r>
                <a:rPr lang="en-US" sz="1400" b="1" dirty="0">
                  <a:solidFill>
                    <a:srgbClr val="183C5F"/>
                  </a:solidFill>
                  <a:latin typeface="Times" pitchFamily="2" charset="0"/>
                </a:rPr>
                <a:t>, Esq.</a:t>
              </a:r>
            </a:p>
            <a:p>
              <a:pPr algn="ctr"/>
              <a:r>
                <a:rPr lang="en-US" sz="1200" i="1" dirty="0">
                  <a:solidFill>
                    <a:srgbClr val="183C5F"/>
                  </a:solidFill>
                  <a:latin typeface="Times" pitchFamily="2" charset="0"/>
                </a:rPr>
                <a:t>Executive</a:t>
              </a:r>
              <a:br>
                <a:rPr lang="en-US" sz="1200" i="1" dirty="0">
                  <a:solidFill>
                    <a:srgbClr val="183C5F"/>
                  </a:solidFill>
                  <a:latin typeface="Times" pitchFamily="2" charset="0"/>
                </a:rPr>
              </a:br>
              <a:r>
                <a:rPr lang="en-US" sz="1200" i="1" dirty="0">
                  <a:solidFill>
                    <a:srgbClr val="183C5F"/>
                  </a:solidFill>
                  <a:latin typeface="Times" pitchFamily="2" charset="0"/>
                </a:rPr>
                <a:t>Vice President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A85C93C-9AF7-E241-8085-8895B9A8DCC0}"/>
              </a:ext>
            </a:extLst>
          </p:cNvPr>
          <p:cNvGrpSpPr/>
          <p:nvPr/>
        </p:nvGrpSpPr>
        <p:grpSpPr>
          <a:xfrm>
            <a:off x="9648295" y="3376513"/>
            <a:ext cx="1826375" cy="1346212"/>
            <a:chOff x="9648295" y="3376513"/>
            <a:chExt cx="1826375" cy="1346212"/>
          </a:xfrm>
        </p:grpSpPr>
        <p:sp>
          <p:nvSpPr>
            <p:cNvPr id="124" name="Rounded Rectangle 123">
              <a:extLst>
                <a:ext uri="{FF2B5EF4-FFF2-40B4-BE49-F238E27FC236}">
                  <a16:creationId xmlns:a16="http://schemas.microsoft.com/office/drawing/2014/main" id="{C41C8D96-5072-4F43-B0A9-BE3FD8F0E44F}"/>
                </a:ext>
              </a:extLst>
            </p:cNvPr>
            <p:cNvSpPr/>
            <p:nvPr/>
          </p:nvSpPr>
          <p:spPr>
            <a:xfrm>
              <a:off x="9648295" y="3376513"/>
              <a:ext cx="1826367" cy="1346212"/>
            </a:xfrm>
            <a:prstGeom prst="roundRect">
              <a:avLst>
                <a:gd name="adj" fmla="val 28811"/>
              </a:avLst>
            </a:prstGeom>
            <a:solidFill>
              <a:schemeClr val="bg1"/>
            </a:solidFill>
            <a:ln w="38100">
              <a:solidFill>
                <a:srgbClr val="C23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AB7AE00C-B07E-F54B-B349-68CA604F7399}"/>
                </a:ext>
              </a:extLst>
            </p:cNvPr>
            <p:cNvSpPr txBox="1"/>
            <p:nvPr/>
          </p:nvSpPr>
          <p:spPr>
            <a:xfrm>
              <a:off x="9760996" y="3431930"/>
              <a:ext cx="171367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183C5F"/>
                  </a:solidFill>
                  <a:latin typeface="Times" pitchFamily="2" charset="0"/>
                </a:rPr>
                <a:t>Business Advisors</a:t>
              </a:r>
              <a:br>
                <a:rPr lang="en-US" sz="1200" b="1" dirty="0">
                  <a:solidFill>
                    <a:srgbClr val="183C5F"/>
                  </a:solidFill>
                  <a:latin typeface="Times" pitchFamily="2" charset="0"/>
                </a:rPr>
              </a:br>
              <a:r>
                <a:rPr lang="en-US" sz="1200" b="1" dirty="0">
                  <a:solidFill>
                    <a:srgbClr val="183C5F"/>
                  </a:solidFill>
                  <a:latin typeface="Times" pitchFamily="2" charset="0"/>
                </a:rPr>
                <a:t>Accounting Firm</a:t>
              </a:r>
              <a:br>
                <a:rPr lang="en-US" sz="1200" b="1" dirty="0">
                  <a:solidFill>
                    <a:srgbClr val="183C5F"/>
                  </a:solidFill>
                  <a:latin typeface="Times" pitchFamily="2" charset="0"/>
                </a:rPr>
              </a:br>
              <a:r>
                <a:rPr lang="en-US" sz="1200" b="1" dirty="0">
                  <a:solidFill>
                    <a:srgbClr val="183C5F"/>
                  </a:solidFill>
                  <a:latin typeface="Times" pitchFamily="2" charset="0"/>
                </a:rPr>
                <a:t>Law Firm</a:t>
              </a:r>
              <a:br>
                <a:rPr lang="en-US" sz="1200" b="1" dirty="0">
                  <a:solidFill>
                    <a:srgbClr val="183C5F"/>
                  </a:solidFill>
                  <a:latin typeface="Times" pitchFamily="2" charset="0"/>
                </a:rPr>
              </a:br>
              <a:r>
                <a:rPr lang="en-US" sz="1200" b="1" dirty="0">
                  <a:solidFill>
                    <a:srgbClr val="183C5F"/>
                  </a:solidFill>
                  <a:latin typeface="Times" pitchFamily="2" charset="0"/>
                </a:rPr>
                <a:t>Insurance Firm</a:t>
              </a:r>
            </a:p>
            <a:p>
              <a:pPr algn="ctr"/>
              <a:r>
                <a:rPr lang="en-US" sz="1200" b="1" dirty="0">
                  <a:solidFill>
                    <a:srgbClr val="183C5F"/>
                  </a:solidFill>
                  <a:latin typeface="Times" pitchFamily="2" charset="0"/>
                </a:rPr>
                <a:t>IT Firm</a:t>
              </a:r>
            </a:p>
            <a:p>
              <a:pPr algn="ctr"/>
              <a:r>
                <a:rPr lang="en-US" sz="1200" b="1" dirty="0">
                  <a:solidFill>
                    <a:srgbClr val="183C5F"/>
                  </a:solidFill>
                  <a:latin typeface="Times" pitchFamily="2" charset="0"/>
                </a:rPr>
                <a:t>Web Services Firm</a:t>
              </a:r>
              <a:endParaRPr lang="en-US" sz="1200" dirty="0">
                <a:solidFill>
                  <a:srgbClr val="183C5F"/>
                </a:solidFill>
                <a:latin typeface="Times" pitchFamily="2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BF19A4E-B626-F24E-AC99-C0E2C54F4C4A}"/>
              </a:ext>
            </a:extLst>
          </p:cNvPr>
          <p:cNvGrpSpPr/>
          <p:nvPr/>
        </p:nvGrpSpPr>
        <p:grpSpPr>
          <a:xfrm>
            <a:off x="8234493" y="5159927"/>
            <a:ext cx="2350534" cy="781675"/>
            <a:chOff x="8234493" y="5159927"/>
            <a:chExt cx="2350534" cy="781675"/>
          </a:xfrm>
        </p:grpSpPr>
        <p:sp>
          <p:nvSpPr>
            <p:cNvPr id="126" name="Rounded Rectangle 125">
              <a:extLst>
                <a:ext uri="{FF2B5EF4-FFF2-40B4-BE49-F238E27FC236}">
                  <a16:creationId xmlns:a16="http://schemas.microsoft.com/office/drawing/2014/main" id="{5DC1C63B-77BC-5841-92E0-BE9741D2FE3E}"/>
                </a:ext>
              </a:extLst>
            </p:cNvPr>
            <p:cNvSpPr/>
            <p:nvPr/>
          </p:nvSpPr>
          <p:spPr>
            <a:xfrm>
              <a:off x="8234493" y="5159927"/>
              <a:ext cx="2336438" cy="781675"/>
            </a:xfrm>
            <a:prstGeom prst="roundRect">
              <a:avLst>
                <a:gd name="adj" fmla="val 28811"/>
              </a:avLst>
            </a:prstGeom>
            <a:solidFill>
              <a:schemeClr val="bg1"/>
            </a:solidFill>
            <a:ln w="38100">
              <a:solidFill>
                <a:srgbClr val="C23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A64DB12C-2864-6F4F-B074-1AF9A6A5F0DE}"/>
                </a:ext>
              </a:extLst>
            </p:cNvPr>
            <p:cNvSpPr txBox="1"/>
            <p:nvPr/>
          </p:nvSpPr>
          <p:spPr>
            <a:xfrm>
              <a:off x="8402709" y="5313318"/>
              <a:ext cx="218231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i="1" dirty="0">
                  <a:solidFill>
                    <a:srgbClr val="183C5F"/>
                  </a:solidFill>
                  <a:latin typeface="Times" pitchFamily="2" charset="0"/>
                </a:rPr>
                <a:t>Pre-Qualified Professionals and Sub-consultants</a:t>
              </a: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23D4BB17-728D-304C-A2DF-8C06C6B94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438" y="5059906"/>
            <a:ext cx="492443" cy="49244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733077D-E421-FF43-9737-E5324837D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387" y="5059906"/>
            <a:ext cx="492443" cy="4924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34D1C4-8C5C-0244-9256-9A26B1F4EE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546" y="3273430"/>
            <a:ext cx="544159" cy="54415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AB44B5B3-53B2-A942-83C3-8B83BD416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567" y="5059906"/>
            <a:ext cx="492443" cy="49244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723129A-2FCB-A541-8668-94BA5B0BF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7658" y="3273430"/>
            <a:ext cx="544159" cy="54415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646284B-C9D8-4843-9860-9A5FA53877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4308" y="3288259"/>
            <a:ext cx="538609" cy="538609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217E6789-9E2F-3C4C-8398-0D82B740D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3838" y="3259842"/>
            <a:ext cx="544157" cy="544157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D2AD8F8A-7CCA-D447-9762-677851FD2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5042" y="5059906"/>
            <a:ext cx="492443" cy="49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8119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04699-6DF3-A64F-86F0-1D57DB6FC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D5C7D5-6449-184F-98DA-885355D786B1}"/>
              </a:ext>
            </a:extLst>
          </p:cNvPr>
          <p:cNvSpPr/>
          <p:nvPr/>
        </p:nvSpPr>
        <p:spPr>
          <a:xfrm>
            <a:off x="838200" y="1363298"/>
            <a:ext cx="11353800" cy="45719"/>
          </a:xfrm>
          <a:prstGeom prst="rect">
            <a:avLst/>
          </a:prstGeom>
          <a:solidFill>
            <a:srgbClr val="C23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5A2EFB-CB03-0742-ACD6-A1988F326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4888" y="230188"/>
            <a:ext cx="1588008" cy="113311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072940C-604F-B441-99A4-04D051D94B2A}"/>
              </a:ext>
            </a:extLst>
          </p:cNvPr>
          <p:cNvSpPr txBox="1">
            <a:spLocks/>
          </p:cNvSpPr>
          <p:nvPr/>
        </p:nvSpPr>
        <p:spPr>
          <a:xfrm>
            <a:off x="838201" y="1825625"/>
            <a:ext cx="4925906" cy="4102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>
                <a:solidFill>
                  <a:srgbClr val="C23043"/>
                </a:solidFill>
              </a:rPr>
              <a:t>Northwestern Mutual: Residences at Forest Hills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b="1" dirty="0">
                <a:solidFill>
                  <a:srgbClr val="183C5F"/>
                </a:solidFill>
              </a:rPr>
              <a:t>a $100 million mixed use project</a:t>
            </a:r>
            <a:endParaRPr lang="en-US" sz="2000" b="1" dirty="0">
              <a:solidFill>
                <a:srgbClr val="C23043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3 buildings with 250 apartment units;</a:t>
            </a:r>
          </a:p>
          <a:p>
            <a:pPr>
              <a:buFont typeface="Wingdings" pitchFamily="2" charset="2"/>
              <a:buChar char="Ø"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one level of underground parking underneath all 3 buildings; and </a:t>
            </a:r>
          </a:p>
          <a:p>
            <a:pPr>
              <a:buFont typeface="Wingdings" pitchFamily="2" charset="2"/>
              <a:buChar char="Ø"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4,000SF of retail space</a:t>
            </a:r>
          </a:p>
          <a:p>
            <a:pPr marL="0" indent="0">
              <a:buNone/>
            </a:pPr>
            <a:endParaRPr lang="en-US" sz="1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20EF0D-7208-234F-88ED-DA732D73909A}"/>
              </a:ext>
            </a:extLst>
          </p:cNvPr>
          <p:cNvSpPr/>
          <p:nvPr/>
        </p:nvSpPr>
        <p:spPr>
          <a:xfrm>
            <a:off x="11467252" y="1409016"/>
            <a:ext cx="724747" cy="43635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B9C829-7BB0-4447-9858-09A3516CD5F6}"/>
              </a:ext>
            </a:extLst>
          </p:cNvPr>
          <p:cNvPicPr/>
          <p:nvPr/>
        </p:nvPicPr>
        <p:blipFill rotWithShape="1">
          <a:blip r:embed="rId3"/>
          <a:srcRect l="16887" b="16388"/>
          <a:stretch/>
        </p:blipFill>
        <p:spPr bwMode="auto">
          <a:xfrm>
            <a:off x="5680128" y="1409015"/>
            <a:ext cx="5787123" cy="43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64363214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04699-6DF3-A64F-86F0-1D57DB6FC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D5C7D5-6449-184F-98DA-885355D786B1}"/>
              </a:ext>
            </a:extLst>
          </p:cNvPr>
          <p:cNvSpPr/>
          <p:nvPr/>
        </p:nvSpPr>
        <p:spPr>
          <a:xfrm>
            <a:off x="838200" y="1363298"/>
            <a:ext cx="11353800" cy="45719"/>
          </a:xfrm>
          <a:prstGeom prst="rect">
            <a:avLst/>
          </a:prstGeom>
          <a:solidFill>
            <a:srgbClr val="C23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5A2EFB-CB03-0742-ACD6-A1988F326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4888" y="230188"/>
            <a:ext cx="1588008" cy="113311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072940C-604F-B441-99A4-04D051D94B2A}"/>
              </a:ext>
            </a:extLst>
          </p:cNvPr>
          <p:cNvSpPr txBox="1">
            <a:spLocks/>
          </p:cNvSpPr>
          <p:nvPr/>
        </p:nvSpPr>
        <p:spPr>
          <a:xfrm>
            <a:off x="838201" y="1825625"/>
            <a:ext cx="3747346" cy="4102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>
                <a:solidFill>
                  <a:srgbClr val="C23043"/>
                </a:solidFill>
              </a:rPr>
              <a:t>Brown University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b="1" dirty="0">
                <a:solidFill>
                  <a:srgbClr val="183C5F"/>
                </a:solidFill>
              </a:rPr>
              <a:t>New $85 million School of Engineering Building and new $150 million New Performing Arts Center</a:t>
            </a:r>
            <a:endParaRPr lang="en-US" sz="18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9" name="Picture 2" descr="Williams College Science Center, Williamstown, Massachusetts">
            <a:extLst>
              <a:ext uri="{FF2B5EF4-FFF2-40B4-BE49-F238E27FC236}">
                <a16:creationId xmlns:a16="http://schemas.microsoft.com/office/drawing/2014/main" id="{DEE49ABF-0B9C-344E-AA5D-383DEB60D2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3" r="6200"/>
          <a:stretch/>
        </p:blipFill>
        <p:spPr bwMode="auto">
          <a:xfrm>
            <a:off x="4742687" y="1409017"/>
            <a:ext cx="6766561" cy="436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74971DD-7A9C-E34D-8A0E-83B9D43F40BD}"/>
              </a:ext>
            </a:extLst>
          </p:cNvPr>
          <p:cNvSpPr/>
          <p:nvPr/>
        </p:nvSpPr>
        <p:spPr>
          <a:xfrm>
            <a:off x="11467252" y="1409016"/>
            <a:ext cx="724747" cy="43635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368310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64F542-8127-F74B-90C2-90614AC0BA3A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rgbClr val="8C9EAF"/>
              </a:gs>
              <a:gs pos="100000">
                <a:schemeClr val="bg1"/>
              </a:gs>
            </a:gsLst>
            <a:lin ang="16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6108FF-70A7-9F4D-8002-D71D4A11E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72126"/>
            <a:ext cx="10515600" cy="1325563"/>
          </a:xfrm>
        </p:spPr>
        <p:txBody>
          <a:bodyPr>
            <a:noAutofit/>
          </a:bodyPr>
          <a:lstStyle/>
          <a:p>
            <a:pPr>
              <a:lnSpc>
                <a:spcPts val="4800"/>
              </a:lnSpc>
            </a:pPr>
            <a:r>
              <a:rPr lang="en-US" sz="5400" dirty="0">
                <a:solidFill>
                  <a:srgbClr val="183C5F"/>
                </a:solidFill>
              </a:rPr>
              <a:t>CASE STUDIES OF RECENT PROJECT ASSIGNMENTS</a:t>
            </a:r>
            <a:endParaRPr lang="en-US" sz="5400" dirty="0">
              <a:solidFill>
                <a:srgbClr val="183C5F"/>
              </a:solidFill>
              <a:latin typeface="Times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EC74CB-6142-CB48-A09D-24AF90BA92D6}"/>
              </a:ext>
            </a:extLst>
          </p:cNvPr>
          <p:cNvSpPr/>
          <p:nvPr/>
        </p:nvSpPr>
        <p:spPr>
          <a:xfrm>
            <a:off x="838200" y="3051970"/>
            <a:ext cx="11353800" cy="45719"/>
          </a:xfrm>
          <a:prstGeom prst="rect">
            <a:avLst/>
          </a:prstGeom>
          <a:solidFill>
            <a:srgbClr val="C23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3060B9-2FCE-5842-82BA-BEF9415E8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4888" y="1918860"/>
            <a:ext cx="1588008" cy="113311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4C36990-758E-4A45-A3B5-3226FDABF6AE}"/>
              </a:ext>
            </a:extLst>
          </p:cNvPr>
          <p:cNvSpPr/>
          <p:nvPr/>
        </p:nvSpPr>
        <p:spPr>
          <a:xfrm>
            <a:off x="838200" y="3183375"/>
            <a:ext cx="38966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>
                <a:solidFill>
                  <a:srgbClr val="183C5F"/>
                </a:solidFill>
                <a:latin typeface="Times" pitchFamily="2" charset="0"/>
              </a:rPr>
              <a:t>(Project Management)</a:t>
            </a:r>
            <a:endParaRPr lang="en-US" sz="3200" i="1" dirty="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471876"/>
      </p:ext>
    </p:extLst>
  </p:cSld>
  <p:clrMapOvr>
    <a:masterClrMapping/>
  </p:clrMapOvr>
  <p:transition spd="med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04699-6DF3-A64F-86F0-1D57DB6FC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D5C7D5-6449-184F-98DA-885355D786B1}"/>
              </a:ext>
            </a:extLst>
          </p:cNvPr>
          <p:cNvSpPr/>
          <p:nvPr/>
        </p:nvSpPr>
        <p:spPr>
          <a:xfrm>
            <a:off x="838200" y="1363298"/>
            <a:ext cx="11353800" cy="45719"/>
          </a:xfrm>
          <a:prstGeom prst="rect">
            <a:avLst/>
          </a:prstGeom>
          <a:solidFill>
            <a:srgbClr val="C23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5A2EFB-CB03-0742-ACD6-A1988F326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4888" y="230188"/>
            <a:ext cx="1588008" cy="113311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072940C-604F-B441-99A4-04D051D94B2A}"/>
              </a:ext>
            </a:extLst>
          </p:cNvPr>
          <p:cNvSpPr txBox="1">
            <a:spLocks/>
          </p:cNvSpPr>
          <p:nvPr/>
        </p:nvSpPr>
        <p:spPr>
          <a:xfrm>
            <a:off x="838201" y="1825625"/>
            <a:ext cx="4925906" cy="4102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>
                <a:solidFill>
                  <a:srgbClr val="C23043"/>
                </a:solidFill>
              </a:rPr>
              <a:t>National Capital Region of US General Services Administration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b="1" dirty="0">
                <a:solidFill>
                  <a:srgbClr val="183C5F"/>
                </a:solidFill>
              </a:rPr>
              <a:t>Team of 10 Senior Project Managers managing office fit-out projects with an aggregate value of $500,000,000</a:t>
            </a:r>
          </a:p>
          <a:p>
            <a:pPr>
              <a:buFont typeface="Wingdings" pitchFamily="2" charset="2"/>
              <a:buChar char="Ø"/>
            </a:pPr>
            <a:r>
              <a:rPr lang="en-US" sz="2000" i="1" dirty="0">
                <a:solidFill>
                  <a:schemeClr val="bg2">
                    <a:lumMod val="25000"/>
                  </a:schemeClr>
                </a:solidFill>
              </a:rPr>
              <a:t>Signature project: </a:t>
            </a:r>
            <a:br>
              <a:rPr lang="en-US" sz="20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TSA new headquarters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933691-83B5-D740-A46E-D7E62ED526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45" r="15827"/>
          <a:stretch/>
        </p:blipFill>
        <p:spPr>
          <a:xfrm rot="5400000">
            <a:off x="6817864" y="1019049"/>
            <a:ext cx="4363562" cy="51435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7E3B416-0542-3F44-846C-ED23852285FF}"/>
              </a:ext>
            </a:extLst>
          </p:cNvPr>
          <p:cNvSpPr/>
          <p:nvPr/>
        </p:nvSpPr>
        <p:spPr>
          <a:xfrm>
            <a:off x="11467252" y="1409016"/>
            <a:ext cx="724747" cy="43635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706079"/>
      </p:ext>
    </p:extLst>
  </p:cSld>
  <p:clrMapOvr>
    <a:masterClrMapping/>
  </p:clrMapOvr>
  <p:transition spd="med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wners Representative Services for Rhode Island Capital Projects">
            <a:extLst>
              <a:ext uri="{FF2B5EF4-FFF2-40B4-BE49-F238E27FC236}">
                <a16:creationId xmlns:a16="http://schemas.microsoft.com/office/drawing/2014/main" id="{B37404A2-0885-2B46-B3B1-41097B2C6A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9"/>
          <a:stretch/>
        </p:blipFill>
        <p:spPr bwMode="auto">
          <a:xfrm>
            <a:off x="6312958" y="1409016"/>
            <a:ext cx="5154293" cy="43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B04699-6DF3-A64F-86F0-1D57DB6FC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D5C7D5-6449-184F-98DA-885355D786B1}"/>
              </a:ext>
            </a:extLst>
          </p:cNvPr>
          <p:cNvSpPr/>
          <p:nvPr/>
        </p:nvSpPr>
        <p:spPr>
          <a:xfrm>
            <a:off x="838200" y="1363298"/>
            <a:ext cx="11353800" cy="45719"/>
          </a:xfrm>
          <a:prstGeom prst="rect">
            <a:avLst/>
          </a:prstGeom>
          <a:solidFill>
            <a:srgbClr val="C23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5A2EFB-CB03-0742-ACD6-A1988F326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4888" y="230188"/>
            <a:ext cx="1588008" cy="113311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072940C-604F-B441-99A4-04D051D94B2A}"/>
              </a:ext>
            </a:extLst>
          </p:cNvPr>
          <p:cNvSpPr txBox="1">
            <a:spLocks/>
          </p:cNvSpPr>
          <p:nvPr/>
        </p:nvSpPr>
        <p:spPr>
          <a:xfrm>
            <a:off x="838201" y="1825625"/>
            <a:ext cx="4925906" cy="4102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>
                <a:solidFill>
                  <a:srgbClr val="C23043"/>
                </a:solidFill>
              </a:rPr>
              <a:t>City of Providence</a:t>
            </a:r>
          </a:p>
          <a:p>
            <a:pPr>
              <a:buFont typeface="Wingdings" pitchFamily="2" charset="2"/>
              <a:buChar char="Ø"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Program Manager for $78 Million Capital Improvement Program</a:t>
            </a:r>
          </a:p>
          <a:p>
            <a:pPr>
              <a:buFont typeface="Wingdings" pitchFamily="2" charset="2"/>
              <a:buChar char="Ø"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Team included Program Manager and Clerk of the Works</a:t>
            </a:r>
          </a:p>
          <a:p>
            <a:pPr>
              <a:buFont typeface="Wingdings" pitchFamily="2" charset="2"/>
              <a:buChar char="Ø"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Over 120 projects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E070AD-B782-9F4D-9891-693E5CDF421C}"/>
              </a:ext>
            </a:extLst>
          </p:cNvPr>
          <p:cNvSpPr/>
          <p:nvPr/>
        </p:nvSpPr>
        <p:spPr>
          <a:xfrm>
            <a:off x="11467252" y="1409016"/>
            <a:ext cx="724747" cy="43635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150021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64F542-8127-F74B-90C2-90614AC0BA3A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rgbClr val="8C9EAF"/>
              </a:gs>
              <a:gs pos="100000">
                <a:schemeClr val="bg1"/>
              </a:gs>
            </a:gsLst>
            <a:lin ang="16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6108FF-70A7-9F4D-8002-D71D4A11E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72126"/>
            <a:ext cx="10515600" cy="1325563"/>
          </a:xfrm>
        </p:spPr>
        <p:txBody>
          <a:bodyPr>
            <a:noAutofit/>
          </a:bodyPr>
          <a:lstStyle/>
          <a:p>
            <a:pPr>
              <a:lnSpc>
                <a:spcPts val="4800"/>
              </a:lnSpc>
            </a:pPr>
            <a:r>
              <a:rPr lang="en-US" sz="5400" dirty="0">
                <a:solidFill>
                  <a:srgbClr val="183C5F"/>
                </a:solidFill>
              </a:rPr>
              <a:t>BENEFITS OF WORKING WITH COAST AND HARBOR</a:t>
            </a:r>
            <a:endParaRPr lang="en-US" sz="5400" dirty="0">
              <a:solidFill>
                <a:srgbClr val="183C5F"/>
              </a:solidFill>
              <a:latin typeface="Times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EC74CB-6142-CB48-A09D-24AF90BA92D6}"/>
              </a:ext>
            </a:extLst>
          </p:cNvPr>
          <p:cNvSpPr/>
          <p:nvPr/>
        </p:nvSpPr>
        <p:spPr>
          <a:xfrm>
            <a:off x="838200" y="3051970"/>
            <a:ext cx="11353800" cy="45719"/>
          </a:xfrm>
          <a:prstGeom prst="rect">
            <a:avLst/>
          </a:prstGeom>
          <a:solidFill>
            <a:srgbClr val="C23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3060B9-2FCE-5842-82BA-BEF9415E8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4888" y="1918860"/>
            <a:ext cx="1588008" cy="113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857902"/>
      </p:ext>
    </p:extLst>
  </p:cSld>
  <p:clrMapOvr>
    <a:masterClrMapping/>
  </p:clrMapOvr>
  <p:transition spd="med"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EDE725F-387E-464F-AAAF-54306E94F2CF}"/>
              </a:ext>
            </a:extLst>
          </p:cNvPr>
          <p:cNvSpPr/>
          <p:nvPr/>
        </p:nvSpPr>
        <p:spPr>
          <a:xfrm>
            <a:off x="2081982" y="2361471"/>
            <a:ext cx="8579224" cy="622203"/>
          </a:xfrm>
          <a:prstGeom prst="roundRect">
            <a:avLst>
              <a:gd name="adj" fmla="val 14969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C97EF81-56A8-BE4F-A53B-FFC853F87A19}"/>
              </a:ext>
            </a:extLst>
          </p:cNvPr>
          <p:cNvSpPr/>
          <p:nvPr/>
        </p:nvSpPr>
        <p:spPr>
          <a:xfrm>
            <a:off x="2081982" y="1703291"/>
            <a:ext cx="8579224" cy="682879"/>
          </a:xfrm>
          <a:prstGeom prst="roundRect">
            <a:avLst>
              <a:gd name="adj" fmla="val 1465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AADFA8B-FDEF-7340-A438-B1ECD37F0F11}"/>
              </a:ext>
            </a:extLst>
          </p:cNvPr>
          <p:cNvSpPr/>
          <p:nvPr/>
        </p:nvSpPr>
        <p:spPr>
          <a:xfrm>
            <a:off x="2081982" y="2923654"/>
            <a:ext cx="8579224" cy="1016641"/>
          </a:xfrm>
          <a:prstGeom prst="roundRect">
            <a:avLst>
              <a:gd name="adj" fmla="val 1795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C531CDF-CC8F-E74D-9E4A-C8BDB68F257C}"/>
              </a:ext>
            </a:extLst>
          </p:cNvPr>
          <p:cNvSpPr/>
          <p:nvPr/>
        </p:nvSpPr>
        <p:spPr>
          <a:xfrm>
            <a:off x="2081982" y="3867416"/>
            <a:ext cx="8579224" cy="686656"/>
          </a:xfrm>
          <a:prstGeom prst="roundRect">
            <a:avLst>
              <a:gd name="adj" fmla="val 1659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9599AA5-AB8B-5C4C-A764-E157DF8ED7C9}"/>
              </a:ext>
            </a:extLst>
          </p:cNvPr>
          <p:cNvSpPr/>
          <p:nvPr/>
        </p:nvSpPr>
        <p:spPr>
          <a:xfrm>
            <a:off x="2081982" y="4477779"/>
            <a:ext cx="8579224" cy="613229"/>
          </a:xfrm>
          <a:prstGeom prst="roundRect">
            <a:avLst>
              <a:gd name="adj" fmla="val 1989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A627EEC-FF24-0F44-B3C0-A13BBC3349A6}"/>
              </a:ext>
            </a:extLst>
          </p:cNvPr>
          <p:cNvSpPr/>
          <p:nvPr/>
        </p:nvSpPr>
        <p:spPr>
          <a:xfrm>
            <a:off x="2081982" y="5051520"/>
            <a:ext cx="8579224" cy="613229"/>
          </a:xfrm>
          <a:prstGeom prst="roundRect">
            <a:avLst>
              <a:gd name="adj" fmla="val 17822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ED7C7-E584-B347-B63A-A78435448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0694" y="1825625"/>
            <a:ext cx="7416443" cy="4351338"/>
          </a:xfrm>
        </p:spPr>
        <p:txBody>
          <a:bodyPr>
            <a:noAutofit/>
          </a:bodyPr>
          <a:lstStyle/>
          <a:p>
            <a:pPr>
              <a:spcBef>
                <a:spcPts val="1600"/>
              </a:spcBef>
            </a:pPr>
            <a:r>
              <a:rPr lang="en-US" dirty="0"/>
              <a:t>Protecting PRIM’s Interests</a:t>
            </a:r>
          </a:p>
          <a:p>
            <a:pPr>
              <a:spcBef>
                <a:spcPts val="1600"/>
              </a:spcBef>
            </a:pPr>
            <a:r>
              <a:rPr lang="en-US" dirty="0"/>
              <a:t>Providing the Right People</a:t>
            </a:r>
          </a:p>
          <a:p>
            <a:pPr>
              <a:spcBef>
                <a:spcPts val="1600"/>
              </a:spcBef>
            </a:pPr>
            <a:r>
              <a:rPr lang="en-US" dirty="0"/>
              <a:t>Reporting designed to meet PRIM’s need for information</a:t>
            </a:r>
          </a:p>
          <a:p>
            <a:pPr>
              <a:spcBef>
                <a:spcPts val="1600"/>
              </a:spcBef>
            </a:pPr>
            <a:r>
              <a:rPr lang="en-US" dirty="0"/>
              <a:t>Quality Control to ensure quality of service</a:t>
            </a:r>
          </a:p>
          <a:p>
            <a:pPr>
              <a:spcBef>
                <a:spcPts val="1600"/>
              </a:spcBef>
            </a:pPr>
            <a:r>
              <a:rPr lang="en-US" dirty="0"/>
              <a:t>We are very good at what we do</a:t>
            </a:r>
          </a:p>
          <a:p>
            <a:pPr>
              <a:spcBef>
                <a:spcPts val="1600"/>
              </a:spcBef>
            </a:pPr>
            <a:r>
              <a:rPr lang="en-US" dirty="0"/>
              <a:t>We want to work for PRIM</a:t>
            </a:r>
          </a:p>
          <a:p>
            <a:pPr>
              <a:spcBef>
                <a:spcPts val="1600"/>
              </a:spcBef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256BDF-8207-B84F-83CE-122EA50A4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4888" y="230188"/>
            <a:ext cx="1588008" cy="113311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D1139F1-92A3-CD45-B3B4-B9435F866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Working with Coast and Harbor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A972EE-67C4-6243-B57E-5B2F09E9FE59}"/>
              </a:ext>
            </a:extLst>
          </p:cNvPr>
          <p:cNvSpPr/>
          <p:nvPr/>
        </p:nvSpPr>
        <p:spPr>
          <a:xfrm>
            <a:off x="838200" y="1363298"/>
            <a:ext cx="11353800" cy="45719"/>
          </a:xfrm>
          <a:prstGeom prst="rect">
            <a:avLst/>
          </a:prstGeom>
          <a:solidFill>
            <a:srgbClr val="C23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0569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64F542-8127-F74B-90C2-90614AC0BA3A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rgbClr val="8C9EAF"/>
              </a:gs>
              <a:gs pos="100000">
                <a:schemeClr val="bg1"/>
              </a:gs>
            </a:gsLst>
            <a:lin ang="16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6108FF-70A7-9F4D-8002-D71D4A11E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2146"/>
            <a:ext cx="10515600" cy="1325563"/>
          </a:xfrm>
        </p:spPr>
        <p:txBody>
          <a:bodyPr>
            <a:noAutofit/>
          </a:bodyPr>
          <a:lstStyle/>
          <a:p>
            <a:pPr>
              <a:lnSpc>
                <a:spcPts val="4800"/>
              </a:lnSpc>
            </a:pPr>
            <a:r>
              <a:rPr lang="en-US" sz="5400" dirty="0">
                <a:solidFill>
                  <a:srgbClr val="183C5F"/>
                </a:solidFill>
              </a:rPr>
              <a:t>We are pleased </a:t>
            </a:r>
            <a:br>
              <a:rPr lang="en-US" sz="5400" dirty="0">
                <a:solidFill>
                  <a:srgbClr val="183C5F"/>
                </a:solidFill>
              </a:rPr>
            </a:br>
            <a:r>
              <a:rPr lang="en-US" sz="5400" dirty="0">
                <a:solidFill>
                  <a:srgbClr val="183C5F"/>
                </a:solidFill>
              </a:rPr>
              <a:t>to take your questions.</a:t>
            </a:r>
            <a:endParaRPr lang="en-US" sz="5400" dirty="0">
              <a:solidFill>
                <a:srgbClr val="183C5F"/>
              </a:solidFill>
              <a:latin typeface="Times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EC74CB-6142-CB48-A09D-24AF90BA92D6}"/>
              </a:ext>
            </a:extLst>
          </p:cNvPr>
          <p:cNvSpPr/>
          <p:nvPr/>
        </p:nvSpPr>
        <p:spPr>
          <a:xfrm>
            <a:off x="838200" y="3051970"/>
            <a:ext cx="11353800" cy="45719"/>
          </a:xfrm>
          <a:prstGeom prst="rect">
            <a:avLst/>
          </a:prstGeom>
          <a:solidFill>
            <a:srgbClr val="C23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3060B9-2FCE-5842-82BA-BEF9415E8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4888" y="1918860"/>
            <a:ext cx="1588008" cy="11331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D14883-FC8A-DB47-AFD0-4F2040CE2313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3193654"/>
            <a:ext cx="2553326" cy="1914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UB 25 | Dorchester Luxury Apartments | Elevated Realty">
            <a:extLst>
              <a:ext uri="{FF2B5EF4-FFF2-40B4-BE49-F238E27FC236}">
                <a16:creationId xmlns:a16="http://schemas.microsoft.com/office/drawing/2014/main" id="{A320022E-7FCE-B441-8783-561D2B193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274" y="3193653"/>
            <a:ext cx="2610726" cy="191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0A9226-D78A-7446-A666-72B7FFB9B53D}"/>
              </a:ext>
            </a:extLst>
          </p:cNvPr>
          <p:cNvPicPr/>
          <p:nvPr/>
        </p:nvPicPr>
        <p:blipFill rotWithShape="1">
          <a:blip r:embed="rId5"/>
          <a:srcRect l="49382" t="30994" r="225" b="16298"/>
          <a:stretch/>
        </p:blipFill>
        <p:spPr bwMode="auto">
          <a:xfrm>
            <a:off x="6189748" y="3192748"/>
            <a:ext cx="3269045" cy="192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84124C-DF2D-4A44-BDF3-661128CC74F0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552541" y="3192748"/>
            <a:ext cx="2507780" cy="1914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71428439"/>
      </p:ext>
    </p:extLst>
  </p:cSld>
  <p:clrMapOvr>
    <a:masterClrMapping/>
  </p:clrMapOvr>
  <p:transition spd="med">
    <p:pull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68A31C-F364-9B45-84FD-2D29365FB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794000"/>
            <a:ext cx="7772400" cy="1270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6BC7A0F-0494-EE48-AF9F-1F3AFE82E66A}"/>
              </a:ext>
            </a:extLst>
          </p:cNvPr>
          <p:cNvSpPr/>
          <p:nvPr/>
        </p:nvSpPr>
        <p:spPr>
          <a:xfrm>
            <a:off x="3816979" y="4291568"/>
            <a:ext cx="455804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183C5F"/>
                </a:solidFill>
                <a:latin typeface="Times" pitchFamily="2" charset="0"/>
              </a:rPr>
              <a:t>7 Kimball Lane, Suite D, Lynnﬁeld, MA 01940</a:t>
            </a:r>
          </a:p>
          <a:p>
            <a:pPr algn="ctr" fontAlgn="base"/>
            <a:r>
              <a:rPr lang="en-US" dirty="0">
                <a:solidFill>
                  <a:srgbClr val="183C5F"/>
                </a:solidFill>
                <a:latin typeface="Times" pitchFamily="2" charset="0"/>
              </a:rPr>
              <a:t>781.224.3870 </a:t>
            </a:r>
            <a:r>
              <a:rPr lang="en-US" dirty="0">
                <a:solidFill>
                  <a:srgbClr val="C23043"/>
                </a:solidFill>
                <a:latin typeface="Times" pitchFamily="2" charset="0"/>
              </a:rPr>
              <a:t> |  </a:t>
            </a:r>
            <a:r>
              <a:rPr lang="en-US" dirty="0">
                <a:solidFill>
                  <a:srgbClr val="183C5F"/>
                </a:solidFill>
                <a:latin typeface="Times" pitchFamily="2" charset="0"/>
              </a:rPr>
              <a:t>coastandharbor.com</a:t>
            </a:r>
          </a:p>
          <a:p>
            <a:pPr algn="ctr" fontAlgn="base"/>
            <a:r>
              <a:rPr lang="en-US" dirty="0">
                <a:solidFill>
                  <a:srgbClr val="173B5E"/>
                </a:solidFill>
                <a:effectLst/>
                <a:latin typeface="Minion Pro" panose="02040503050306020203" pitchFamily="18" charset="0"/>
              </a:rPr>
              <a:t>MBE/WBE CERTIFIED</a:t>
            </a:r>
            <a:endParaRPr lang="en-US" dirty="0">
              <a:solidFill>
                <a:srgbClr val="183C5F"/>
              </a:solidFill>
              <a:latin typeface="Times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A1C498-4AFA-9345-A616-0C3FE8185961}"/>
              </a:ext>
            </a:extLst>
          </p:cNvPr>
          <p:cNvSpPr/>
          <p:nvPr/>
        </p:nvSpPr>
        <p:spPr>
          <a:xfrm>
            <a:off x="3911107" y="5760150"/>
            <a:ext cx="4369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i="1" dirty="0">
                <a:solidFill>
                  <a:srgbClr val="C23043"/>
                </a:solidFill>
                <a:latin typeface="Times" pitchFamily="2" charset="0"/>
              </a:rPr>
              <a:t>Hispanic Woman Owned Business Enterprise</a:t>
            </a:r>
          </a:p>
        </p:txBody>
      </p:sp>
    </p:spTree>
    <p:extLst>
      <p:ext uri="{BB962C8B-B14F-4D97-AF65-F5344CB8AC3E}">
        <p14:creationId xmlns:p14="http://schemas.microsoft.com/office/powerpoint/2010/main" val="2003791792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64F542-8127-F74B-90C2-90614AC0BA3A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rgbClr val="8C9EAF"/>
              </a:gs>
              <a:gs pos="100000">
                <a:schemeClr val="bg1"/>
              </a:gs>
            </a:gsLst>
            <a:lin ang="16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6108FF-70A7-9F4D-8002-D71D4A11E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0205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183C5F"/>
                </a:solidFill>
                <a:latin typeface="Times" pitchFamily="2" charset="0"/>
              </a:rPr>
              <a:t>UPDATED CLIENT LIST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EC74CB-6142-CB48-A09D-24AF90BA92D6}"/>
              </a:ext>
            </a:extLst>
          </p:cNvPr>
          <p:cNvSpPr/>
          <p:nvPr/>
        </p:nvSpPr>
        <p:spPr>
          <a:xfrm>
            <a:off x="838200" y="3051970"/>
            <a:ext cx="11353800" cy="45719"/>
          </a:xfrm>
          <a:prstGeom prst="rect">
            <a:avLst/>
          </a:prstGeom>
          <a:solidFill>
            <a:srgbClr val="C23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3060B9-2FCE-5842-82BA-BEF9415E8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4888" y="1918860"/>
            <a:ext cx="1588008" cy="113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009749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04699-6DF3-A64F-86F0-1D57DB6FC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Updated Client 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ED7C7-E584-B347-B63A-A78435448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74863"/>
            <a:ext cx="4925906" cy="4102100"/>
          </a:xfrm>
        </p:spPr>
        <p:txBody>
          <a:bodyPr/>
          <a:lstStyle/>
          <a:p>
            <a:pPr marL="0" indent="0">
              <a:spcBef>
                <a:spcPts val="2200"/>
              </a:spcBef>
              <a:buNone/>
            </a:pPr>
            <a:r>
              <a:rPr lang="en-US" b="1" dirty="0">
                <a:solidFill>
                  <a:srgbClr val="C23043"/>
                </a:solidFill>
              </a:rPr>
              <a:t>Northwestern Mutual Insurance Company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Due Diligence including Property Condition Reports and Project Monitoring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sz="2400" b="1" dirty="0">
                <a:solidFill>
                  <a:srgbClr val="183C5F"/>
                </a:solidFill>
              </a:rPr>
              <a:t>Project values: </a:t>
            </a:r>
            <a:br>
              <a:rPr lang="en-US" sz="2400" b="1" dirty="0">
                <a:solidFill>
                  <a:srgbClr val="183C5F"/>
                </a:solidFill>
              </a:rPr>
            </a:b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$100 million to $150 million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D5C7D5-6449-184F-98DA-885355D786B1}"/>
              </a:ext>
            </a:extLst>
          </p:cNvPr>
          <p:cNvSpPr/>
          <p:nvPr/>
        </p:nvSpPr>
        <p:spPr>
          <a:xfrm>
            <a:off x="838200" y="1363298"/>
            <a:ext cx="11353800" cy="45719"/>
          </a:xfrm>
          <a:prstGeom prst="rect">
            <a:avLst/>
          </a:prstGeom>
          <a:solidFill>
            <a:srgbClr val="C23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5A2EFB-CB03-0742-ACD6-A1988F326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4888" y="230188"/>
            <a:ext cx="1588008" cy="113311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BC9B2EA-BFA3-7143-8727-E119AF2CA4C3}"/>
              </a:ext>
            </a:extLst>
          </p:cNvPr>
          <p:cNvSpPr/>
          <p:nvPr/>
        </p:nvSpPr>
        <p:spPr>
          <a:xfrm>
            <a:off x="11467252" y="1409016"/>
            <a:ext cx="724747" cy="43635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5972AD-6466-CA4C-9111-EF90F6A2301C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52834" y="1409015"/>
            <a:ext cx="5714417" cy="4363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78186850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04699-6DF3-A64F-86F0-1D57DB6FC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Updated Client List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D5C7D5-6449-184F-98DA-885355D786B1}"/>
              </a:ext>
            </a:extLst>
          </p:cNvPr>
          <p:cNvSpPr/>
          <p:nvPr/>
        </p:nvSpPr>
        <p:spPr>
          <a:xfrm>
            <a:off x="838200" y="1363298"/>
            <a:ext cx="11353800" cy="45719"/>
          </a:xfrm>
          <a:prstGeom prst="rect">
            <a:avLst/>
          </a:prstGeom>
          <a:solidFill>
            <a:srgbClr val="C23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5A2EFB-CB03-0742-ACD6-A1988F326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4888" y="230188"/>
            <a:ext cx="1588008" cy="113311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072940C-604F-B441-99A4-04D051D94B2A}"/>
              </a:ext>
            </a:extLst>
          </p:cNvPr>
          <p:cNvSpPr txBox="1">
            <a:spLocks/>
          </p:cNvSpPr>
          <p:nvPr/>
        </p:nvSpPr>
        <p:spPr>
          <a:xfrm>
            <a:off x="838202" y="2074863"/>
            <a:ext cx="3623630" cy="4102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200"/>
              </a:spcBef>
              <a:buNone/>
            </a:pPr>
            <a:r>
              <a:rPr lang="en-US" b="1" dirty="0">
                <a:solidFill>
                  <a:srgbClr val="C23043"/>
                </a:solidFill>
              </a:rPr>
              <a:t>Brown University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Review designer and contractor draws for Performing Arts Center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sz="2400" b="1" dirty="0">
                <a:solidFill>
                  <a:srgbClr val="183C5F"/>
                </a:solidFill>
              </a:rPr>
              <a:t>Project value: </a:t>
            </a:r>
            <a:br>
              <a:rPr lang="en-US" sz="2400" b="1" dirty="0">
                <a:solidFill>
                  <a:srgbClr val="183C5F"/>
                </a:solidFill>
              </a:rPr>
            </a:b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$150 million</a:t>
            </a:r>
          </a:p>
        </p:txBody>
      </p:sp>
      <p:pic>
        <p:nvPicPr>
          <p:cNvPr id="8" name="Picture 2" descr="Williams College Science Center, Williamstown, Massachusetts">
            <a:extLst>
              <a:ext uri="{FF2B5EF4-FFF2-40B4-BE49-F238E27FC236}">
                <a16:creationId xmlns:a16="http://schemas.microsoft.com/office/drawing/2014/main" id="{782FD05B-828E-B849-95CF-4109E983E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3" r="6200"/>
          <a:stretch/>
        </p:blipFill>
        <p:spPr bwMode="auto">
          <a:xfrm>
            <a:off x="4742687" y="1409017"/>
            <a:ext cx="6766561" cy="436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C31E173-E523-204C-A612-91BE674A65A5}"/>
              </a:ext>
            </a:extLst>
          </p:cNvPr>
          <p:cNvSpPr/>
          <p:nvPr/>
        </p:nvSpPr>
        <p:spPr>
          <a:xfrm>
            <a:off x="11467252" y="1409016"/>
            <a:ext cx="724747" cy="43635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682268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04699-6DF3-A64F-86F0-1D57DB6FC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Updated Client List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D5C7D5-6449-184F-98DA-885355D786B1}"/>
              </a:ext>
            </a:extLst>
          </p:cNvPr>
          <p:cNvSpPr/>
          <p:nvPr/>
        </p:nvSpPr>
        <p:spPr>
          <a:xfrm>
            <a:off x="838200" y="1363298"/>
            <a:ext cx="11353800" cy="45719"/>
          </a:xfrm>
          <a:prstGeom prst="rect">
            <a:avLst/>
          </a:prstGeom>
          <a:solidFill>
            <a:srgbClr val="C23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5A2EFB-CB03-0742-ACD6-A1988F326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4888" y="230188"/>
            <a:ext cx="1588008" cy="113311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642E46-3824-194E-8050-729D7904256B}"/>
              </a:ext>
            </a:extLst>
          </p:cNvPr>
          <p:cNvSpPr txBox="1">
            <a:spLocks/>
          </p:cNvSpPr>
          <p:nvPr/>
        </p:nvSpPr>
        <p:spPr>
          <a:xfrm>
            <a:off x="838201" y="2074863"/>
            <a:ext cx="4779935" cy="4102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200"/>
              </a:spcBef>
              <a:buNone/>
            </a:pPr>
            <a:r>
              <a:rPr lang="en-US" b="1" dirty="0">
                <a:solidFill>
                  <a:srgbClr val="C23043"/>
                </a:solidFill>
              </a:rPr>
              <a:t>U.S. General Services Administration (GSA), National Capital Region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Program Management Support; </a:t>
            </a:r>
            <a:br>
              <a:rPr lang="en-US" sz="20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Ten full-time Senior Project Managers managing office fit-out projects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sz="2400" b="1" dirty="0">
                <a:solidFill>
                  <a:srgbClr val="183C5F"/>
                </a:solidFill>
              </a:rPr>
              <a:t>Aggregate value of all projects: </a:t>
            </a:r>
            <a:br>
              <a:rPr lang="en-US" sz="2400" b="1" dirty="0">
                <a:solidFill>
                  <a:srgbClr val="183C5F"/>
                </a:solidFill>
              </a:rPr>
            </a:b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$500,000,000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B2FB6F-4E12-684C-8B65-560E17F6058D}"/>
              </a:ext>
            </a:extLst>
          </p:cNvPr>
          <p:cNvSpPr/>
          <p:nvPr/>
        </p:nvSpPr>
        <p:spPr>
          <a:xfrm>
            <a:off x="11467252" y="1409016"/>
            <a:ext cx="724747" cy="43635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DVIDS - Images - National Capital Region Aerial Photography Flight [Image 7  of 13]">
            <a:extLst>
              <a:ext uri="{FF2B5EF4-FFF2-40B4-BE49-F238E27FC236}">
                <a16:creationId xmlns:a16="http://schemas.microsoft.com/office/drawing/2014/main" id="{9AA575BC-EDE8-974B-8FE8-7363A83C56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0"/>
          <a:stretch/>
        </p:blipFill>
        <p:spPr bwMode="auto">
          <a:xfrm>
            <a:off x="5858359" y="1408439"/>
            <a:ext cx="5608892" cy="436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921106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04699-6DF3-A64F-86F0-1D57DB6FC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Updated Client List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D5C7D5-6449-184F-98DA-885355D786B1}"/>
              </a:ext>
            </a:extLst>
          </p:cNvPr>
          <p:cNvSpPr/>
          <p:nvPr/>
        </p:nvSpPr>
        <p:spPr>
          <a:xfrm>
            <a:off x="838200" y="1363298"/>
            <a:ext cx="11353800" cy="45719"/>
          </a:xfrm>
          <a:prstGeom prst="rect">
            <a:avLst/>
          </a:prstGeom>
          <a:solidFill>
            <a:srgbClr val="C23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5A2EFB-CB03-0742-ACD6-A1988F326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4888" y="230188"/>
            <a:ext cx="1588008" cy="113311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642E46-3824-194E-8050-729D7904256B}"/>
              </a:ext>
            </a:extLst>
          </p:cNvPr>
          <p:cNvSpPr txBox="1">
            <a:spLocks/>
          </p:cNvSpPr>
          <p:nvPr/>
        </p:nvSpPr>
        <p:spPr>
          <a:xfrm>
            <a:off x="838202" y="2074863"/>
            <a:ext cx="4276240" cy="4102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200"/>
              </a:spcBef>
              <a:buNone/>
            </a:pPr>
            <a:r>
              <a:rPr lang="en-US" b="1" dirty="0">
                <a:solidFill>
                  <a:srgbClr val="C23043"/>
                </a:solidFill>
              </a:rPr>
              <a:t>State of Vermont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Project Management for demolition of two state owned buildings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sz="2400" b="1" dirty="0">
                <a:solidFill>
                  <a:srgbClr val="183C5F"/>
                </a:solidFill>
              </a:rPr>
              <a:t>Project value: </a:t>
            </a:r>
            <a:br>
              <a:rPr lang="en-US" sz="2400" b="1" dirty="0">
                <a:solidFill>
                  <a:srgbClr val="183C5F"/>
                </a:solidFill>
              </a:rPr>
            </a:b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$400,000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B2FB6F-4E12-684C-8B65-560E17F6058D}"/>
              </a:ext>
            </a:extLst>
          </p:cNvPr>
          <p:cNvSpPr/>
          <p:nvPr/>
        </p:nvSpPr>
        <p:spPr>
          <a:xfrm>
            <a:off x="11467252" y="1409016"/>
            <a:ext cx="724747" cy="43635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D6F377-29F6-7B49-966E-4CD92D988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9170" y="1409015"/>
            <a:ext cx="5818081" cy="436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508975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04699-6DF3-A64F-86F0-1D57DB6FC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Updated Client List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D5C7D5-6449-184F-98DA-885355D786B1}"/>
              </a:ext>
            </a:extLst>
          </p:cNvPr>
          <p:cNvSpPr/>
          <p:nvPr/>
        </p:nvSpPr>
        <p:spPr>
          <a:xfrm>
            <a:off x="838200" y="1363298"/>
            <a:ext cx="11353800" cy="45719"/>
          </a:xfrm>
          <a:prstGeom prst="rect">
            <a:avLst/>
          </a:prstGeom>
          <a:solidFill>
            <a:srgbClr val="C23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5A2EFB-CB03-0742-ACD6-A1988F326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4888" y="230188"/>
            <a:ext cx="1588008" cy="113311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642E46-3824-194E-8050-729D7904256B}"/>
              </a:ext>
            </a:extLst>
          </p:cNvPr>
          <p:cNvSpPr txBox="1">
            <a:spLocks/>
          </p:cNvSpPr>
          <p:nvPr/>
        </p:nvSpPr>
        <p:spPr>
          <a:xfrm>
            <a:off x="838202" y="2074863"/>
            <a:ext cx="6004808" cy="4102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200"/>
              </a:spcBef>
              <a:buNone/>
            </a:pPr>
            <a:r>
              <a:rPr lang="en-US" b="1" dirty="0">
                <a:solidFill>
                  <a:srgbClr val="C23043"/>
                </a:solidFill>
              </a:rPr>
              <a:t>University of Massachusetts Building Authority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sz="2400" b="1" dirty="0">
                <a:solidFill>
                  <a:srgbClr val="183C5F"/>
                </a:solidFill>
              </a:rPr>
              <a:t>Prequalified to serve Authority </a:t>
            </a:r>
            <a:br>
              <a:rPr lang="en-US" sz="2400" b="1" dirty="0">
                <a:solidFill>
                  <a:srgbClr val="183C5F"/>
                </a:solidFill>
              </a:rPr>
            </a:br>
            <a:r>
              <a:rPr lang="en-US" sz="2400" b="1" dirty="0">
                <a:solidFill>
                  <a:srgbClr val="183C5F"/>
                </a:solidFill>
              </a:rPr>
              <a:t>as Owner’s Representative for </a:t>
            </a:r>
            <a:br>
              <a:rPr lang="en-US" sz="2400" b="1" dirty="0">
                <a:solidFill>
                  <a:srgbClr val="183C5F"/>
                </a:solidFill>
              </a:rPr>
            </a:br>
            <a:r>
              <a:rPr lang="en-US" sz="2400" b="1" dirty="0">
                <a:solidFill>
                  <a:srgbClr val="183C5F"/>
                </a:solidFill>
              </a:rPr>
              <a:t>Public-Private Partnership (P3) projects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B2FB6F-4E12-684C-8B65-560E17F6058D}"/>
              </a:ext>
            </a:extLst>
          </p:cNvPr>
          <p:cNvSpPr/>
          <p:nvPr/>
        </p:nvSpPr>
        <p:spPr>
          <a:xfrm>
            <a:off x="11467252" y="1409016"/>
            <a:ext cx="724747" cy="43635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C4E3A31-4EE4-3549-98DE-FB385309BDFC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3010" y="1641880"/>
            <a:ext cx="4064129" cy="3852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8761380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Custom 2">
      <a:dk1>
        <a:srgbClr val="191919"/>
      </a:dk1>
      <a:lt1>
        <a:srgbClr val="FFFFFF"/>
      </a:lt1>
      <a:dk2>
        <a:srgbClr val="44546A"/>
      </a:dk2>
      <a:lt2>
        <a:srgbClr val="E7E6E6"/>
      </a:lt2>
      <a:accent1>
        <a:srgbClr val="1C4C71"/>
      </a:accent1>
      <a:accent2>
        <a:srgbClr val="C32F44"/>
      </a:accent2>
      <a:accent3>
        <a:srgbClr val="838F9A"/>
      </a:accent3>
      <a:accent4>
        <a:srgbClr val="FF3856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854</TotalTime>
  <Words>1055</Words>
  <Application>Microsoft Macintosh PowerPoint</Application>
  <PresentationFormat>Widescreen</PresentationFormat>
  <Paragraphs>173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Minion Pro</vt:lpstr>
      <vt:lpstr>Times</vt:lpstr>
      <vt:lpstr>Times New Roman</vt:lpstr>
      <vt:lpstr>Wingdings</vt:lpstr>
      <vt:lpstr>Office Theme</vt:lpstr>
      <vt:lpstr>PowerPoint Presentation</vt:lpstr>
      <vt:lpstr>FIRM OVERVIEW </vt:lpstr>
      <vt:lpstr>Organization Chart</vt:lpstr>
      <vt:lpstr>UPDATED CLIENT LIST</vt:lpstr>
      <vt:lpstr>Updated Client List</vt:lpstr>
      <vt:lpstr>Updated Client List</vt:lpstr>
      <vt:lpstr>Updated Client List</vt:lpstr>
      <vt:lpstr>Updated Client List</vt:lpstr>
      <vt:lpstr>Updated Client List</vt:lpstr>
      <vt:lpstr>Updated Client List</vt:lpstr>
      <vt:lpstr>Updated Client List</vt:lpstr>
      <vt:lpstr>Updated Client List (Last three years) </vt:lpstr>
      <vt:lpstr>Updated Client List (Last three years) </vt:lpstr>
      <vt:lpstr>Updated Client List (Last three years) </vt:lpstr>
      <vt:lpstr>Updated Client List (Last three years) </vt:lpstr>
      <vt:lpstr>Updated Client List (Last three years) </vt:lpstr>
      <vt:lpstr>Updated Client List (Last three years) </vt:lpstr>
      <vt:lpstr>PRIMARY ADVISOR</vt:lpstr>
      <vt:lpstr>Claude Lancome</vt:lpstr>
      <vt:lpstr>SENIOR ADVISOR</vt:lpstr>
      <vt:lpstr>Richard Ness</vt:lpstr>
      <vt:lpstr>PROJECT MANAGERS</vt:lpstr>
      <vt:lpstr>Project Managers</vt:lpstr>
      <vt:lpstr>COMMUNICATION CHART</vt:lpstr>
      <vt:lpstr>Proposed Communications Flow</vt:lpstr>
      <vt:lpstr>HOW COAST AND HARBOR  CAN ASSIST PRIM </vt:lpstr>
      <vt:lpstr>How Coast and Harbor can Assist PRIM</vt:lpstr>
      <vt:lpstr>CASE STUDIES OF RECENT PROJECT ASSIGNMENTS</vt:lpstr>
      <vt:lpstr>Case Study</vt:lpstr>
      <vt:lpstr>Case Study</vt:lpstr>
      <vt:lpstr>Case Study</vt:lpstr>
      <vt:lpstr>CASE STUDIES OF RECENT PROJECT ASSIGNMENTS</vt:lpstr>
      <vt:lpstr>Case Study</vt:lpstr>
      <vt:lpstr>Case Study</vt:lpstr>
      <vt:lpstr>BENEFITS OF WORKING WITH COAST AND HARBOR</vt:lpstr>
      <vt:lpstr>Benefits of Working with Coast and Harbor</vt:lpstr>
      <vt:lpstr>We are pleased  to take your questions.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Ron Smith</dc:creator>
  <cp:keywords/>
  <dc:description/>
  <cp:lastModifiedBy>Ron Smith</cp:lastModifiedBy>
  <cp:revision>91</cp:revision>
  <dcterms:created xsi:type="dcterms:W3CDTF">2020-09-18T19:23:27Z</dcterms:created>
  <dcterms:modified xsi:type="dcterms:W3CDTF">2020-10-07T15:58:58Z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wner">
    <vt:lpwstr>Coast and Harbor Construction Management</vt:lpwstr>
  </property>
</Properties>
</file>